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ink/ink2.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41"/>
  </p:notesMasterIdLst>
  <p:sldIdLst>
    <p:sldId id="257" r:id="rId5"/>
    <p:sldId id="263" r:id="rId6"/>
    <p:sldId id="265" r:id="rId7"/>
    <p:sldId id="302" r:id="rId8"/>
    <p:sldId id="266" r:id="rId9"/>
    <p:sldId id="303" r:id="rId10"/>
    <p:sldId id="294" r:id="rId11"/>
    <p:sldId id="271" r:id="rId12"/>
    <p:sldId id="267" r:id="rId13"/>
    <p:sldId id="273" r:id="rId14"/>
    <p:sldId id="274" r:id="rId15"/>
    <p:sldId id="270" r:id="rId16"/>
    <p:sldId id="272" r:id="rId17"/>
    <p:sldId id="269" r:id="rId18"/>
    <p:sldId id="283" r:id="rId19"/>
    <p:sldId id="277" r:id="rId20"/>
    <p:sldId id="297" r:id="rId21"/>
    <p:sldId id="295" r:id="rId22"/>
    <p:sldId id="276" r:id="rId23"/>
    <p:sldId id="278" r:id="rId24"/>
    <p:sldId id="279" r:id="rId25"/>
    <p:sldId id="280" r:id="rId26"/>
    <p:sldId id="286" r:id="rId27"/>
    <p:sldId id="282" r:id="rId28"/>
    <p:sldId id="289" r:id="rId29"/>
    <p:sldId id="290" r:id="rId30"/>
    <p:sldId id="288" r:id="rId31"/>
    <p:sldId id="296" r:id="rId32"/>
    <p:sldId id="291" r:id="rId33"/>
    <p:sldId id="293" r:id="rId34"/>
    <p:sldId id="292" r:id="rId35"/>
    <p:sldId id="298" r:id="rId36"/>
    <p:sldId id="299" r:id="rId37"/>
    <p:sldId id="300" r:id="rId38"/>
    <p:sldId id="301" r:id="rId39"/>
    <p:sldId id="258" r:id="rId40"/>
  </p:sldIdLst>
  <p:sldSz cx="9906000" cy="6858000" type="A4"/>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2129"/>
    <a:srgbClr val="2BADD8"/>
    <a:srgbClr val="9293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02"/>
  </p:normalViewPr>
  <p:slideViewPr>
    <p:cSldViewPr snapToGrid="0">
      <p:cViewPr varScale="1">
        <p:scale>
          <a:sx n="115" d="100"/>
          <a:sy n="115" d="100"/>
        </p:scale>
        <p:origin x="183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id Bullock" userId="8f48a943-c784-4da9-bbf7-d51c98afa126" providerId="ADAL" clId="{69A63A36-51D8-9649-A219-06D7DE3B84D5}"/>
    <pc:docChg chg="sldOrd">
      <pc:chgData name="David Bullock" userId="8f48a943-c784-4da9-bbf7-d51c98afa126" providerId="ADAL" clId="{69A63A36-51D8-9649-A219-06D7DE3B84D5}" dt="2022-06-27T12:46:55.906" v="1" actId="20578"/>
      <pc:docMkLst>
        <pc:docMk/>
      </pc:docMkLst>
      <pc:sldChg chg="ord">
        <pc:chgData name="David Bullock" userId="8f48a943-c784-4da9-bbf7-d51c98afa126" providerId="ADAL" clId="{69A63A36-51D8-9649-A219-06D7DE3B84D5}" dt="2022-06-27T12:46:55.906" v="1" actId="20578"/>
        <pc:sldMkLst>
          <pc:docMk/>
          <pc:sldMk cId="1684387007" sldId="274"/>
        </pc:sldMkLst>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6T14:18:29.068"/>
    </inkml:context>
    <inkml:brush xml:id="br0">
      <inkml:brushProperty name="width" value="0.05" units="cm"/>
      <inkml:brushProperty name="height" value="0.05" units="cm"/>
    </inkml:brush>
  </inkml:definitions>
  <inkml:trace contextRef="#ctx0" brushRef="#br0">0 1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5-16T14:18:29.597"/>
    </inkml:context>
    <inkml:brush xml:id="br0">
      <inkml:brushProperty name="width" value="0.05" units="cm"/>
      <inkml:brushProperty name="height" value="0.05" units="cm"/>
    </inkml:brush>
  </inkml:definitions>
  <inkml:trace contextRef="#ctx0" brushRef="#br0">0 1 24575,'0'0'0</inkml:trace>
</inkml:ink>
</file>

<file path=ppt/media/image11.png>
</file>

<file path=ppt/media/image12.png>
</file>

<file path=ppt/media/image13.png>
</file>

<file path=ppt/media/image14.png>
</file>

<file path=ppt/media/image15.jpeg>
</file>

<file path=ppt/media/image16.png>
</file>

<file path=ppt/media/image17.png>
</file>

<file path=ppt/media/image18.jpeg>
</file>

<file path=ppt/media/image19.jpeg>
</file>

<file path=ppt/media/image2.png>
</file>

<file path=ppt/media/image20.jpeg>
</file>

<file path=ppt/media/image20.png>
</file>

<file path=ppt/media/image21.jpeg>
</file>

<file path=ppt/media/image22.png>
</file>

<file path=ppt/media/image23.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207ECA-1A06-CC43-A0CE-D5159B17CECE}" type="datetimeFigureOut">
              <a:rPr lang="en-US" smtClean="0"/>
              <a:t>6/27/22</a:t>
            </a:fld>
            <a:endParaRPr lang="en-US"/>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A5709B-F41E-8740-BC3A-BD7C6A1FB31F}" type="slidenum">
              <a:rPr lang="en-US" smtClean="0"/>
              <a:t>‹#›</a:t>
            </a:fld>
            <a:endParaRPr lang="en-US"/>
          </a:p>
        </p:txBody>
      </p:sp>
    </p:spTree>
    <p:extLst>
      <p:ext uri="{BB962C8B-B14F-4D97-AF65-F5344CB8AC3E}">
        <p14:creationId xmlns:p14="http://schemas.microsoft.com/office/powerpoint/2010/main" val="612352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1</a:t>
            </a:fld>
            <a:endParaRPr lang="en-US"/>
          </a:p>
        </p:txBody>
      </p:sp>
    </p:spTree>
    <p:extLst>
      <p:ext uri="{BB962C8B-B14F-4D97-AF65-F5344CB8AC3E}">
        <p14:creationId xmlns:p14="http://schemas.microsoft.com/office/powerpoint/2010/main" val="9030732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10</a:t>
            </a:fld>
            <a:endParaRPr lang="en-US"/>
          </a:p>
        </p:txBody>
      </p:sp>
    </p:spTree>
    <p:extLst>
      <p:ext uri="{BB962C8B-B14F-4D97-AF65-F5344CB8AC3E}">
        <p14:creationId xmlns:p14="http://schemas.microsoft.com/office/powerpoint/2010/main" val="26159411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11</a:t>
            </a:fld>
            <a:endParaRPr lang="en-US"/>
          </a:p>
        </p:txBody>
      </p:sp>
    </p:spTree>
    <p:extLst>
      <p:ext uri="{BB962C8B-B14F-4D97-AF65-F5344CB8AC3E}">
        <p14:creationId xmlns:p14="http://schemas.microsoft.com/office/powerpoint/2010/main" val="29083329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12</a:t>
            </a:fld>
            <a:endParaRPr lang="en-US"/>
          </a:p>
        </p:txBody>
      </p:sp>
    </p:spTree>
    <p:extLst>
      <p:ext uri="{BB962C8B-B14F-4D97-AF65-F5344CB8AC3E}">
        <p14:creationId xmlns:p14="http://schemas.microsoft.com/office/powerpoint/2010/main" val="28215376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13</a:t>
            </a:fld>
            <a:endParaRPr lang="en-US"/>
          </a:p>
        </p:txBody>
      </p:sp>
    </p:spTree>
    <p:extLst>
      <p:ext uri="{BB962C8B-B14F-4D97-AF65-F5344CB8AC3E}">
        <p14:creationId xmlns:p14="http://schemas.microsoft.com/office/powerpoint/2010/main" val="16338188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14</a:t>
            </a:fld>
            <a:endParaRPr lang="en-US"/>
          </a:p>
        </p:txBody>
      </p:sp>
    </p:spTree>
    <p:extLst>
      <p:ext uri="{BB962C8B-B14F-4D97-AF65-F5344CB8AC3E}">
        <p14:creationId xmlns:p14="http://schemas.microsoft.com/office/powerpoint/2010/main" val="5725167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15</a:t>
            </a:fld>
            <a:endParaRPr lang="en-US"/>
          </a:p>
        </p:txBody>
      </p:sp>
    </p:spTree>
    <p:extLst>
      <p:ext uri="{BB962C8B-B14F-4D97-AF65-F5344CB8AC3E}">
        <p14:creationId xmlns:p14="http://schemas.microsoft.com/office/powerpoint/2010/main" val="1771139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16</a:t>
            </a:fld>
            <a:endParaRPr lang="en-US"/>
          </a:p>
        </p:txBody>
      </p:sp>
    </p:spTree>
    <p:extLst>
      <p:ext uri="{BB962C8B-B14F-4D97-AF65-F5344CB8AC3E}">
        <p14:creationId xmlns:p14="http://schemas.microsoft.com/office/powerpoint/2010/main" val="9940706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17</a:t>
            </a:fld>
            <a:endParaRPr lang="en-US"/>
          </a:p>
        </p:txBody>
      </p:sp>
    </p:spTree>
    <p:extLst>
      <p:ext uri="{BB962C8B-B14F-4D97-AF65-F5344CB8AC3E}">
        <p14:creationId xmlns:p14="http://schemas.microsoft.com/office/powerpoint/2010/main" val="17321931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18</a:t>
            </a:fld>
            <a:endParaRPr lang="en-US"/>
          </a:p>
        </p:txBody>
      </p:sp>
    </p:spTree>
    <p:extLst>
      <p:ext uri="{BB962C8B-B14F-4D97-AF65-F5344CB8AC3E}">
        <p14:creationId xmlns:p14="http://schemas.microsoft.com/office/powerpoint/2010/main" val="328258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19</a:t>
            </a:fld>
            <a:endParaRPr lang="en-US"/>
          </a:p>
        </p:txBody>
      </p:sp>
    </p:spTree>
    <p:extLst>
      <p:ext uri="{BB962C8B-B14F-4D97-AF65-F5344CB8AC3E}">
        <p14:creationId xmlns:p14="http://schemas.microsoft.com/office/powerpoint/2010/main" val="1880029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2</a:t>
            </a:fld>
            <a:endParaRPr lang="en-US"/>
          </a:p>
        </p:txBody>
      </p:sp>
    </p:spTree>
    <p:extLst>
      <p:ext uri="{BB962C8B-B14F-4D97-AF65-F5344CB8AC3E}">
        <p14:creationId xmlns:p14="http://schemas.microsoft.com/office/powerpoint/2010/main" val="41064665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20</a:t>
            </a:fld>
            <a:endParaRPr lang="en-US"/>
          </a:p>
        </p:txBody>
      </p:sp>
    </p:spTree>
    <p:extLst>
      <p:ext uri="{BB962C8B-B14F-4D97-AF65-F5344CB8AC3E}">
        <p14:creationId xmlns:p14="http://schemas.microsoft.com/office/powerpoint/2010/main" val="24505837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21</a:t>
            </a:fld>
            <a:endParaRPr lang="en-US"/>
          </a:p>
        </p:txBody>
      </p:sp>
    </p:spTree>
    <p:extLst>
      <p:ext uri="{BB962C8B-B14F-4D97-AF65-F5344CB8AC3E}">
        <p14:creationId xmlns:p14="http://schemas.microsoft.com/office/powerpoint/2010/main" val="12233529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22</a:t>
            </a:fld>
            <a:endParaRPr lang="en-US"/>
          </a:p>
        </p:txBody>
      </p:sp>
    </p:spTree>
    <p:extLst>
      <p:ext uri="{BB962C8B-B14F-4D97-AF65-F5344CB8AC3E}">
        <p14:creationId xmlns:p14="http://schemas.microsoft.com/office/powerpoint/2010/main" val="3236483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23</a:t>
            </a:fld>
            <a:endParaRPr lang="en-US"/>
          </a:p>
        </p:txBody>
      </p:sp>
    </p:spTree>
    <p:extLst>
      <p:ext uri="{BB962C8B-B14F-4D97-AF65-F5344CB8AC3E}">
        <p14:creationId xmlns:p14="http://schemas.microsoft.com/office/powerpoint/2010/main" val="7807496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24</a:t>
            </a:fld>
            <a:endParaRPr lang="en-US"/>
          </a:p>
        </p:txBody>
      </p:sp>
    </p:spTree>
    <p:extLst>
      <p:ext uri="{BB962C8B-B14F-4D97-AF65-F5344CB8AC3E}">
        <p14:creationId xmlns:p14="http://schemas.microsoft.com/office/powerpoint/2010/main" val="39249047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25</a:t>
            </a:fld>
            <a:endParaRPr lang="en-US"/>
          </a:p>
        </p:txBody>
      </p:sp>
    </p:spTree>
    <p:extLst>
      <p:ext uri="{BB962C8B-B14F-4D97-AF65-F5344CB8AC3E}">
        <p14:creationId xmlns:p14="http://schemas.microsoft.com/office/powerpoint/2010/main" val="14759198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26</a:t>
            </a:fld>
            <a:endParaRPr lang="en-US"/>
          </a:p>
        </p:txBody>
      </p:sp>
    </p:spTree>
    <p:extLst>
      <p:ext uri="{BB962C8B-B14F-4D97-AF65-F5344CB8AC3E}">
        <p14:creationId xmlns:p14="http://schemas.microsoft.com/office/powerpoint/2010/main" val="9489421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27</a:t>
            </a:fld>
            <a:endParaRPr lang="en-US"/>
          </a:p>
        </p:txBody>
      </p:sp>
    </p:spTree>
    <p:extLst>
      <p:ext uri="{BB962C8B-B14F-4D97-AF65-F5344CB8AC3E}">
        <p14:creationId xmlns:p14="http://schemas.microsoft.com/office/powerpoint/2010/main" val="27944255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28</a:t>
            </a:fld>
            <a:endParaRPr lang="en-US"/>
          </a:p>
        </p:txBody>
      </p:sp>
    </p:spTree>
    <p:extLst>
      <p:ext uri="{BB962C8B-B14F-4D97-AF65-F5344CB8AC3E}">
        <p14:creationId xmlns:p14="http://schemas.microsoft.com/office/powerpoint/2010/main" val="34729710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29</a:t>
            </a:fld>
            <a:endParaRPr lang="en-US"/>
          </a:p>
        </p:txBody>
      </p:sp>
    </p:spTree>
    <p:extLst>
      <p:ext uri="{BB962C8B-B14F-4D97-AF65-F5344CB8AC3E}">
        <p14:creationId xmlns:p14="http://schemas.microsoft.com/office/powerpoint/2010/main" val="2127863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3</a:t>
            </a:fld>
            <a:endParaRPr lang="en-US"/>
          </a:p>
        </p:txBody>
      </p:sp>
    </p:spTree>
    <p:extLst>
      <p:ext uri="{BB962C8B-B14F-4D97-AF65-F5344CB8AC3E}">
        <p14:creationId xmlns:p14="http://schemas.microsoft.com/office/powerpoint/2010/main" val="2881166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30</a:t>
            </a:fld>
            <a:endParaRPr lang="en-US"/>
          </a:p>
        </p:txBody>
      </p:sp>
    </p:spTree>
    <p:extLst>
      <p:ext uri="{BB962C8B-B14F-4D97-AF65-F5344CB8AC3E}">
        <p14:creationId xmlns:p14="http://schemas.microsoft.com/office/powerpoint/2010/main" val="38549599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31</a:t>
            </a:fld>
            <a:endParaRPr lang="en-US"/>
          </a:p>
        </p:txBody>
      </p:sp>
    </p:spTree>
    <p:extLst>
      <p:ext uri="{BB962C8B-B14F-4D97-AF65-F5344CB8AC3E}">
        <p14:creationId xmlns:p14="http://schemas.microsoft.com/office/powerpoint/2010/main" val="38787757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32</a:t>
            </a:fld>
            <a:endParaRPr lang="en-US"/>
          </a:p>
        </p:txBody>
      </p:sp>
    </p:spTree>
    <p:extLst>
      <p:ext uri="{BB962C8B-B14F-4D97-AF65-F5344CB8AC3E}">
        <p14:creationId xmlns:p14="http://schemas.microsoft.com/office/powerpoint/2010/main" val="9088737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33</a:t>
            </a:fld>
            <a:endParaRPr lang="en-US"/>
          </a:p>
        </p:txBody>
      </p:sp>
    </p:spTree>
    <p:extLst>
      <p:ext uri="{BB962C8B-B14F-4D97-AF65-F5344CB8AC3E}">
        <p14:creationId xmlns:p14="http://schemas.microsoft.com/office/powerpoint/2010/main" val="7262037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34</a:t>
            </a:fld>
            <a:endParaRPr lang="en-US"/>
          </a:p>
        </p:txBody>
      </p:sp>
    </p:spTree>
    <p:extLst>
      <p:ext uri="{BB962C8B-B14F-4D97-AF65-F5344CB8AC3E}">
        <p14:creationId xmlns:p14="http://schemas.microsoft.com/office/powerpoint/2010/main" val="16090602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35</a:t>
            </a:fld>
            <a:endParaRPr lang="en-US"/>
          </a:p>
        </p:txBody>
      </p:sp>
    </p:spTree>
    <p:extLst>
      <p:ext uri="{BB962C8B-B14F-4D97-AF65-F5344CB8AC3E}">
        <p14:creationId xmlns:p14="http://schemas.microsoft.com/office/powerpoint/2010/main" val="25784478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4</a:t>
            </a:fld>
            <a:endParaRPr lang="en-US"/>
          </a:p>
        </p:txBody>
      </p:sp>
    </p:spTree>
    <p:extLst>
      <p:ext uri="{BB962C8B-B14F-4D97-AF65-F5344CB8AC3E}">
        <p14:creationId xmlns:p14="http://schemas.microsoft.com/office/powerpoint/2010/main" val="3832997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5</a:t>
            </a:fld>
            <a:endParaRPr lang="en-US"/>
          </a:p>
        </p:txBody>
      </p:sp>
    </p:spTree>
    <p:extLst>
      <p:ext uri="{BB962C8B-B14F-4D97-AF65-F5344CB8AC3E}">
        <p14:creationId xmlns:p14="http://schemas.microsoft.com/office/powerpoint/2010/main" val="935390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6</a:t>
            </a:fld>
            <a:endParaRPr lang="en-US"/>
          </a:p>
        </p:txBody>
      </p:sp>
    </p:spTree>
    <p:extLst>
      <p:ext uri="{BB962C8B-B14F-4D97-AF65-F5344CB8AC3E}">
        <p14:creationId xmlns:p14="http://schemas.microsoft.com/office/powerpoint/2010/main" val="29151211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7</a:t>
            </a:fld>
            <a:endParaRPr lang="en-US"/>
          </a:p>
        </p:txBody>
      </p:sp>
    </p:spTree>
    <p:extLst>
      <p:ext uri="{BB962C8B-B14F-4D97-AF65-F5344CB8AC3E}">
        <p14:creationId xmlns:p14="http://schemas.microsoft.com/office/powerpoint/2010/main" val="3145806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8</a:t>
            </a:fld>
            <a:endParaRPr lang="en-US"/>
          </a:p>
        </p:txBody>
      </p:sp>
    </p:spTree>
    <p:extLst>
      <p:ext uri="{BB962C8B-B14F-4D97-AF65-F5344CB8AC3E}">
        <p14:creationId xmlns:p14="http://schemas.microsoft.com/office/powerpoint/2010/main" val="8834806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5709B-F41E-8740-BC3A-BD7C6A1FB31F}" type="slidenum">
              <a:rPr lang="en-US" smtClean="0"/>
              <a:t>9</a:t>
            </a:fld>
            <a:endParaRPr lang="en-US"/>
          </a:p>
        </p:txBody>
      </p:sp>
    </p:spTree>
    <p:extLst>
      <p:ext uri="{BB962C8B-B14F-4D97-AF65-F5344CB8AC3E}">
        <p14:creationId xmlns:p14="http://schemas.microsoft.com/office/powerpoint/2010/main" val="2017315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22CF5AE-68B9-4949-9A63-1418D5774CB5}" type="datetime1">
              <a:rPr lang="en-GB" smtClean="0"/>
              <a:t>27/06/2022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A1C104-8B1A-E543-8532-B9058E1F681C}"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FD018E8-A63B-5347-9016-456F7AC2E4F0}" type="datetime1">
              <a:rPr lang="en-GB" smtClean="0"/>
              <a:t>27/06/2022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A1C104-8B1A-E543-8532-B9058E1F681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C660D13-A8E8-2844-A319-7F63B8CEA8EB}" type="datetime1">
              <a:rPr lang="en-GB" smtClean="0"/>
              <a:t>27/06/2022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A1C104-8B1A-E543-8532-B9058E1F681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68D8928-2DA3-4B40-9681-892CC1FE0139}" type="datetime1">
              <a:rPr lang="en-GB" smtClean="0"/>
              <a:t>27/06/2022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A1C104-8B1A-E543-8532-B9058E1F681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6F73D0-9A92-F04D-8AEB-37C9F689B20A}" type="datetime1">
              <a:rPr lang="en-GB" smtClean="0"/>
              <a:t>27/06/2022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A1C104-8B1A-E543-8532-B9058E1F681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1038"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14913"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87BB241-9088-DC4D-B1A4-48248B4A7F37}" type="datetime1">
              <a:rPr lang="en-GB" smtClean="0"/>
              <a:t>27/06/2022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A1C104-8B1A-E543-8532-B9058E1F681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en-US"/>
              <a:t>Click to edit Master title style</a:t>
            </a:r>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2329" y="2505075"/>
            <a:ext cx="41907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14913" y="2505075"/>
            <a:ext cx="4211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4288F0D-53EB-B445-9148-FBFFC1A39F8F}" type="datetime1">
              <a:rPr lang="en-GB" smtClean="0"/>
              <a:t>27/06/2022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4A1C104-8B1A-E543-8532-B9058E1F681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A6AD44D-9115-834E-88F6-CDA8E3C0622A}" type="datetime1">
              <a:rPr lang="en-GB" smtClean="0"/>
              <a:t>27/06/2022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4A1C104-8B1A-E543-8532-B9058E1F681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D9E645-B2B4-E747-897A-2929509927A5}" type="datetime1">
              <a:rPr lang="en-GB" smtClean="0"/>
              <a:t>27/06/2022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4A1C104-8B1A-E543-8532-B9058E1F681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12FA3CF-5314-CA4D-99F4-6543AF3B53DE}" type="datetime1">
              <a:rPr lang="en-GB" smtClean="0"/>
              <a:t>27/06/2022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A1C104-8B1A-E543-8532-B9058E1F681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3602576-C58D-E548-B518-BCBE499BE317}" type="datetime1">
              <a:rPr lang="en-GB" smtClean="0"/>
              <a:t>27/06/2022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A1C104-8B1A-E543-8532-B9058E1F681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C3E9D8-BCA4-564F-9CC2-9E31CD6CD4D0}" type="datetime1">
              <a:rPr lang="en-GB" smtClean="0"/>
              <a:t>27/06/2022</a:t>
            </a:fld>
            <a:endParaRPr lang="en-US"/>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A1C104-8B1A-E543-8532-B9058E1F681C}" type="slidenum">
              <a:rPr lang="en-US" smtClean="0"/>
              <a:t>‹#›</a:t>
            </a:fld>
            <a:endParaRPr lang="en-US"/>
          </a:p>
        </p:txBody>
      </p:sp>
    </p:spTree>
    <p:extLst>
      <p:ext uri="{BB962C8B-B14F-4D97-AF65-F5344CB8AC3E}">
        <p14:creationId xmlns:p14="http://schemas.microsoft.com/office/powerpoint/2010/main" val="18220118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jpeg"/></Relationships>
</file>

<file path=ppt/slides/_rels/slide3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customXml" Target="../ink/ink2.xml"/><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E2129"/>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537" y="2616015"/>
            <a:ext cx="2536246" cy="1792240"/>
          </a:xfrm>
          <a:prstGeom prst="rect">
            <a:avLst/>
          </a:prstGeom>
        </p:spPr>
      </p:pic>
      <p:sp>
        <p:nvSpPr>
          <p:cNvPr id="7" name="TextBox 6"/>
          <p:cNvSpPr txBox="1"/>
          <p:nvPr/>
        </p:nvSpPr>
        <p:spPr>
          <a:xfrm>
            <a:off x="4135901" y="3358247"/>
            <a:ext cx="1950916" cy="307777"/>
          </a:xfrm>
          <a:prstGeom prst="rect">
            <a:avLst/>
          </a:prstGeom>
          <a:noFill/>
        </p:spPr>
        <p:txBody>
          <a:bodyPr wrap="square" rtlCol="0">
            <a:spAutoFit/>
          </a:bodyPr>
          <a:lstStyle/>
          <a:p>
            <a:pPr algn="r"/>
            <a:r>
              <a:rPr lang="en-US" sz="1400" b="1">
                <a:solidFill>
                  <a:schemeClr val="bg1"/>
                </a:solidFill>
                <a:latin typeface="Avenir Black" charset="0"/>
                <a:ea typeface="Avenir Black" charset="0"/>
                <a:cs typeface="Avenir Black" charset="0"/>
              </a:rPr>
              <a:t>VMS Version 3</a:t>
            </a:r>
          </a:p>
        </p:txBody>
      </p:sp>
      <p:sp>
        <p:nvSpPr>
          <p:cNvPr id="8" name="TextBox 7"/>
          <p:cNvSpPr txBox="1"/>
          <p:nvPr/>
        </p:nvSpPr>
        <p:spPr>
          <a:xfrm>
            <a:off x="6228312" y="3358247"/>
            <a:ext cx="2053881" cy="307777"/>
          </a:xfrm>
          <a:prstGeom prst="rect">
            <a:avLst/>
          </a:prstGeom>
          <a:noFill/>
        </p:spPr>
        <p:txBody>
          <a:bodyPr wrap="square" rtlCol="0">
            <a:spAutoFit/>
          </a:bodyPr>
          <a:lstStyle/>
          <a:p>
            <a:r>
              <a:rPr lang="en-US" sz="1400">
                <a:solidFill>
                  <a:schemeClr val="bg1"/>
                </a:solidFill>
                <a:latin typeface="Avenir Medium" charset="0"/>
                <a:ea typeface="Avenir Medium" charset="0"/>
                <a:cs typeface="Avenir Medium" charset="0"/>
              </a:rPr>
              <a:t>MS4 &amp; AMI</a:t>
            </a:r>
          </a:p>
        </p:txBody>
      </p:sp>
      <p:cxnSp>
        <p:nvCxnSpPr>
          <p:cNvPr id="21" name="Straight Connector 20"/>
          <p:cNvCxnSpPr/>
          <p:nvPr/>
        </p:nvCxnSpPr>
        <p:spPr>
          <a:xfrm flipV="1">
            <a:off x="6157156" y="3311369"/>
            <a:ext cx="0" cy="324000"/>
          </a:xfrm>
          <a:prstGeom prst="line">
            <a:avLst/>
          </a:prstGeom>
          <a:ln w="3175">
            <a:solidFill>
              <a:srgbClr val="2BADD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cxnSpLocks/>
          </p:cNvCxnSpPr>
          <p:nvPr/>
        </p:nvCxnSpPr>
        <p:spPr>
          <a:xfrm>
            <a:off x="7664049" y="6577202"/>
            <a:ext cx="1164265"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7573799" y="6346370"/>
            <a:ext cx="1344764" cy="230832"/>
          </a:xfrm>
          <a:prstGeom prst="rect">
            <a:avLst/>
          </a:prstGeom>
          <a:noFill/>
        </p:spPr>
        <p:txBody>
          <a:bodyPr wrap="square" rtlCol="0">
            <a:spAutoFit/>
          </a:bodyPr>
          <a:lstStyle/>
          <a:p>
            <a:pPr algn="ctr"/>
            <a:r>
              <a:rPr lang="en-US" sz="900" b="1" dirty="0" err="1">
                <a:solidFill>
                  <a:schemeClr val="bg1"/>
                </a:solidFill>
                <a:latin typeface="Avenir Heavy" charset="0"/>
                <a:ea typeface="Avenir Heavy" charset="0"/>
                <a:cs typeface="Avenir Heavy" charset="0"/>
              </a:rPr>
              <a:t>www.infratec-uk.com</a:t>
            </a:r>
            <a:endParaRPr lang="en-US" sz="900" b="1" dirty="0">
              <a:solidFill>
                <a:schemeClr val="bg1"/>
              </a:solidFill>
              <a:latin typeface="Avenir Heavy" charset="0"/>
              <a:ea typeface="Avenir Heavy" charset="0"/>
              <a:cs typeface="Avenir Heavy" charset="0"/>
            </a:endParaRPr>
          </a:p>
        </p:txBody>
      </p:sp>
    </p:spTree>
    <p:extLst>
      <p:ext uri="{BB962C8B-B14F-4D97-AF65-F5344CB8AC3E}">
        <p14:creationId xmlns:p14="http://schemas.microsoft.com/office/powerpoint/2010/main" val="1625298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MS4 PSU Rack</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10</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5" name="Picture 4" descr="Diagram&#10;&#10;Description automatically generated with medium confidence">
            <a:extLst>
              <a:ext uri="{FF2B5EF4-FFF2-40B4-BE49-F238E27FC236}">
                <a16:creationId xmlns:a16="http://schemas.microsoft.com/office/drawing/2014/main" id="{73B09909-679E-1973-2EB8-995F799C65F6}"/>
              </a:ext>
            </a:extLst>
          </p:cNvPr>
          <p:cNvPicPr>
            <a:picLocks noChangeAspect="1"/>
          </p:cNvPicPr>
          <p:nvPr/>
        </p:nvPicPr>
        <p:blipFill>
          <a:blip r:embed="rId3"/>
          <a:stretch>
            <a:fillRect/>
          </a:stretch>
        </p:blipFill>
        <p:spPr>
          <a:xfrm>
            <a:off x="798328" y="1510672"/>
            <a:ext cx="3124200" cy="4457700"/>
          </a:xfrm>
          <a:prstGeom prst="rect">
            <a:avLst/>
          </a:prstGeom>
        </p:spPr>
      </p:pic>
      <p:pic>
        <p:nvPicPr>
          <p:cNvPr id="8" name="Picture 7" descr="A close-up of a computer&#10;&#10;Description automatically generated with low confidence">
            <a:extLst>
              <a:ext uri="{FF2B5EF4-FFF2-40B4-BE49-F238E27FC236}">
                <a16:creationId xmlns:a16="http://schemas.microsoft.com/office/drawing/2014/main" id="{661F67D1-7A71-8B7E-0F27-F7554C83AED2}"/>
              </a:ext>
            </a:extLst>
          </p:cNvPr>
          <p:cNvPicPr>
            <a:picLocks noChangeAspect="1"/>
          </p:cNvPicPr>
          <p:nvPr/>
        </p:nvPicPr>
        <p:blipFill>
          <a:blip r:embed="rId4"/>
          <a:stretch>
            <a:fillRect/>
          </a:stretch>
        </p:blipFill>
        <p:spPr>
          <a:xfrm>
            <a:off x="4605337" y="1510671"/>
            <a:ext cx="4496777" cy="4154631"/>
          </a:xfrm>
          <a:prstGeom prst="rect">
            <a:avLst/>
          </a:prstGeom>
        </p:spPr>
      </p:pic>
      <p:grpSp>
        <p:nvGrpSpPr>
          <p:cNvPr id="10" name="Group 9">
            <a:extLst>
              <a:ext uri="{FF2B5EF4-FFF2-40B4-BE49-F238E27FC236}">
                <a16:creationId xmlns:a16="http://schemas.microsoft.com/office/drawing/2014/main" id="{ADFFBB0B-1046-37C0-9EE6-8B9FDAF4E839}"/>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43619E08-E9D7-F397-5FB1-67AC34A1CF88}"/>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749F01E-E631-F5D1-A253-323F063BB24E}"/>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1577496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Header</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11</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3" name="Picture 2" descr="Diagram, schematic&#10;&#10;Description automatically generated">
            <a:extLst>
              <a:ext uri="{FF2B5EF4-FFF2-40B4-BE49-F238E27FC236}">
                <a16:creationId xmlns:a16="http://schemas.microsoft.com/office/drawing/2014/main" id="{767AB8B3-0158-77D9-1118-F906990E7865}"/>
              </a:ext>
            </a:extLst>
          </p:cNvPr>
          <p:cNvPicPr>
            <a:picLocks noChangeAspect="1"/>
          </p:cNvPicPr>
          <p:nvPr/>
        </p:nvPicPr>
        <p:blipFill>
          <a:blip r:embed="rId3"/>
          <a:stretch>
            <a:fillRect/>
          </a:stretch>
        </p:blipFill>
        <p:spPr>
          <a:xfrm>
            <a:off x="979977" y="1454103"/>
            <a:ext cx="2180666" cy="4548246"/>
          </a:xfrm>
          <a:prstGeom prst="rect">
            <a:avLst/>
          </a:prstGeom>
        </p:spPr>
      </p:pic>
      <p:sp>
        <p:nvSpPr>
          <p:cNvPr id="4" name="TextBox 3">
            <a:extLst>
              <a:ext uri="{FF2B5EF4-FFF2-40B4-BE49-F238E27FC236}">
                <a16:creationId xmlns:a16="http://schemas.microsoft.com/office/drawing/2014/main" id="{E7742F2D-B914-82EC-3761-C90B8D269E4B}"/>
              </a:ext>
            </a:extLst>
          </p:cNvPr>
          <p:cNvSpPr txBox="1"/>
          <p:nvPr/>
        </p:nvSpPr>
        <p:spPr>
          <a:xfrm>
            <a:off x="3194063" y="3515779"/>
            <a:ext cx="6189159" cy="2862322"/>
          </a:xfrm>
          <a:prstGeom prst="rect">
            <a:avLst/>
          </a:prstGeom>
          <a:noFill/>
        </p:spPr>
        <p:txBody>
          <a:bodyPr wrap="square" rtlCol="0">
            <a:spAutoFit/>
          </a:bodyPr>
          <a:lstStyle/>
          <a:p>
            <a:r>
              <a:rPr lang="en-GB" b="1"/>
              <a:t>HUB</a:t>
            </a:r>
          </a:p>
          <a:p>
            <a:endParaRPr lang="en-GB"/>
          </a:p>
          <a:p>
            <a:r>
              <a:rPr lang="en-GB"/>
              <a:t>There is a single Hub Module within the sign face. The Hub interfaces between the Gantry Controller and all the PCBs in the sign. Upon power up (or upon command) the Hub dynamically addresses all Character Modules in the sign. Messages received from the Gantry Controller are echoed out to the other modules as required, with the replies routed back to the Gantry Controller. </a:t>
            </a:r>
          </a:p>
          <a:p>
            <a:endParaRPr lang="en-GB"/>
          </a:p>
        </p:txBody>
      </p:sp>
      <p:sp>
        <p:nvSpPr>
          <p:cNvPr id="5" name="TextBox 4">
            <a:extLst>
              <a:ext uri="{FF2B5EF4-FFF2-40B4-BE49-F238E27FC236}">
                <a16:creationId xmlns:a16="http://schemas.microsoft.com/office/drawing/2014/main" id="{A9EF7AFD-EB27-73A3-03A5-EE6DFD9F8477}"/>
              </a:ext>
            </a:extLst>
          </p:cNvPr>
          <p:cNvSpPr txBox="1"/>
          <p:nvPr/>
        </p:nvSpPr>
        <p:spPr>
          <a:xfrm>
            <a:off x="3194063" y="996889"/>
            <a:ext cx="5274759" cy="1477328"/>
          </a:xfrm>
          <a:prstGeom prst="rect">
            <a:avLst/>
          </a:prstGeom>
          <a:noFill/>
        </p:spPr>
        <p:txBody>
          <a:bodyPr wrap="square" rtlCol="0">
            <a:spAutoFit/>
          </a:bodyPr>
          <a:lstStyle/>
          <a:p>
            <a:r>
              <a:rPr lang="en-GB" b="1"/>
              <a:t>Digi IO</a:t>
            </a:r>
          </a:p>
          <a:p>
            <a:endParaRPr lang="en-GB"/>
          </a:p>
          <a:p>
            <a:r>
              <a:rPr lang="en-GB"/>
              <a:t>A single Digi IO module is installed within the sign. In the MS4 the Digi IO performs the following functions: </a:t>
            </a:r>
          </a:p>
          <a:p>
            <a:endParaRPr lang="en-GB"/>
          </a:p>
        </p:txBody>
      </p:sp>
      <p:sp>
        <p:nvSpPr>
          <p:cNvPr id="7" name="TextBox 6">
            <a:extLst>
              <a:ext uri="{FF2B5EF4-FFF2-40B4-BE49-F238E27FC236}">
                <a16:creationId xmlns:a16="http://schemas.microsoft.com/office/drawing/2014/main" id="{96CB06BF-E377-1F00-D8DB-833F36EF3DB8}"/>
              </a:ext>
            </a:extLst>
          </p:cNvPr>
          <p:cNvSpPr txBox="1"/>
          <p:nvPr/>
        </p:nvSpPr>
        <p:spPr>
          <a:xfrm>
            <a:off x="3753539" y="2228671"/>
            <a:ext cx="4579587" cy="1200329"/>
          </a:xfrm>
          <a:prstGeom prst="rect">
            <a:avLst/>
          </a:prstGeom>
          <a:noFill/>
        </p:spPr>
        <p:txBody>
          <a:bodyPr wrap="none" rtlCol="0">
            <a:spAutoFit/>
          </a:bodyPr>
          <a:lstStyle/>
          <a:p>
            <a:pPr marL="285750" indent="-285750">
              <a:buFont typeface="Arial" panose="020B0604020202020204" pitchFamily="34" charset="0"/>
              <a:buChar char="•"/>
            </a:pPr>
            <a:r>
              <a:rPr lang="en-GB"/>
              <a:t>Controls the fans within the sign enclosure. </a:t>
            </a:r>
          </a:p>
          <a:p>
            <a:pPr marL="285750" indent="-285750">
              <a:buFont typeface="Arial" panose="020B0604020202020204" pitchFamily="34" charset="0"/>
              <a:buChar char="•"/>
            </a:pPr>
            <a:r>
              <a:rPr lang="en-GB"/>
              <a:t>Drives the external status LEDs. </a:t>
            </a:r>
          </a:p>
          <a:p>
            <a:pPr marL="285750" indent="-285750">
              <a:buFont typeface="Arial" panose="020B0604020202020204" pitchFamily="34" charset="0"/>
              <a:buChar char="•"/>
            </a:pPr>
            <a:r>
              <a:rPr lang="en-GB"/>
              <a:t>Monitors the PSU rack. </a:t>
            </a:r>
          </a:p>
          <a:p>
            <a:endParaRPr lang="en-GB"/>
          </a:p>
        </p:txBody>
      </p:sp>
      <p:grpSp>
        <p:nvGrpSpPr>
          <p:cNvPr id="12" name="Group 11">
            <a:extLst>
              <a:ext uri="{FF2B5EF4-FFF2-40B4-BE49-F238E27FC236}">
                <a16:creationId xmlns:a16="http://schemas.microsoft.com/office/drawing/2014/main" id="{E6E9A127-4B22-6DEB-EB86-CBF2B0061151}"/>
              </a:ext>
            </a:extLst>
          </p:cNvPr>
          <p:cNvGrpSpPr/>
          <p:nvPr/>
        </p:nvGrpSpPr>
        <p:grpSpPr>
          <a:xfrm>
            <a:off x="681039" y="6377456"/>
            <a:ext cx="1387248" cy="244300"/>
            <a:chOff x="681039" y="6377456"/>
            <a:chExt cx="1387248" cy="244300"/>
          </a:xfrm>
        </p:grpSpPr>
        <p:cxnSp>
          <p:nvCxnSpPr>
            <p:cNvPr id="14" name="Straight Connector 13">
              <a:extLst>
                <a:ext uri="{FF2B5EF4-FFF2-40B4-BE49-F238E27FC236}">
                  <a16:creationId xmlns:a16="http://schemas.microsoft.com/office/drawing/2014/main" id="{ACB6908F-90AB-DBB6-FFF0-98BE9DEC91C3}"/>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8387B295-4303-A484-A2B0-35072BDBAE48}"/>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16843870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MS4 Power Distribution</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12</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2" name="Content Placeholder 1">
            <a:extLst>
              <a:ext uri="{FF2B5EF4-FFF2-40B4-BE49-F238E27FC236}">
                <a16:creationId xmlns:a16="http://schemas.microsoft.com/office/drawing/2014/main" id="{F5715812-FBE3-1548-8725-C3C5A578213C}"/>
              </a:ext>
            </a:extLst>
          </p:cNvPr>
          <p:cNvSpPr txBox="1">
            <a:spLocks/>
          </p:cNvSpPr>
          <p:nvPr/>
        </p:nvSpPr>
        <p:spPr>
          <a:xfrm>
            <a:off x="751377" y="1382233"/>
            <a:ext cx="8543926" cy="46783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endParaRPr lang="en-US" sz="1100">
              <a:latin typeface="Avenir" panose="02000503020000020003" pitchFamily="2" charset="0"/>
              <a:ea typeface="Avenir" charset="0"/>
              <a:cs typeface="Avenir" charset="0"/>
            </a:endParaRPr>
          </a:p>
          <a:p>
            <a:pPr>
              <a:lnSpc>
                <a:spcPct val="100000"/>
              </a:lnSpc>
              <a:spcBef>
                <a:spcPts val="0"/>
              </a:spcBef>
              <a:buFont typeface="+mj-lt"/>
              <a:buAutoNum type="arabicPeriod"/>
            </a:pPr>
            <a:endParaRPr lang="en-US" sz="1100">
              <a:latin typeface="Avenir" panose="02000503020000020003" pitchFamily="2" charset="0"/>
              <a:ea typeface="Avenir" charset="0"/>
              <a:cs typeface="Avenir" charset="0"/>
            </a:endParaRPr>
          </a:p>
          <a:p>
            <a:pPr marL="0" indent="0">
              <a:buFont typeface="Arial" panose="020B0604020202020204" pitchFamily="34" charset="0"/>
              <a:buNone/>
            </a:pPr>
            <a:endParaRPr lang="en-US" sz="1100">
              <a:latin typeface="Avenir" charset="0"/>
              <a:ea typeface="Avenir" charset="0"/>
              <a:cs typeface="Avenir" charset="0"/>
            </a:endParaRPr>
          </a:p>
        </p:txBody>
      </p:sp>
      <p:pic>
        <p:nvPicPr>
          <p:cNvPr id="2" name="Picture 1">
            <a:extLst>
              <a:ext uri="{FF2B5EF4-FFF2-40B4-BE49-F238E27FC236}">
                <a16:creationId xmlns:a16="http://schemas.microsoft.com/office/drawing/2014/main" id="{3FE204D6-CDAF-6071-FD38-F13F5DE603C3}"/>
              </a:ext>
            </a:extLst>
          </p:cNvPr>
          <p:cNvPicPr>
            <a:picLocks noChangeAspect="1"/>
          </p:cNvPicPr>
          <p:nvPr/>
        </p:nvPicPr>
        <p:blipFill>
          <a:blip r:embed="rId3"/>
          <a:stretch>
            <a:fillRect/>
          </a:stretch>
        </p:blipFill>
        <p:spPr>
          <a:xfrm rot="16200000">
            <a:off x="2167556" y="-289254"/>
            <a:ext cx="5394613" cy="7630623"/>
          </a:xfrm>
          <a:prstGeom prst="rect">
            <a:avLst/>
          </a:prstGeom>
        </p:spPr>
      </p:pic>
      <p:grpSp>
        <p:nvGrpSpPr>
          <p:cNvPr id="10" name="Group 9">
            <a:extLst>
              <a:ext uri="{FF2B5EF4-FFF2-40B4-BE49-F238E27FC236}">
                <a16:creationId xmlns:a16="http://schemas.microsoft.com/office/drawing/2014/main" id="{69129B3C-6961-5BC9-BBBB-6830CF5BE4F4}"/>
              </a:ext>
            </a:extLst>
          </p:cNvPr>
          <p:cNvGrpSpPr/>
          <p:nvPr/>
        </p:nvGrpSpPr>
        <p:grpSpPr>
          <a:xfrm>
            <a:off x="681039" y="6377456"/>
            <a:ext cx="1387248" cy="244300"/>
            <a:chOff x="681039" y="6377456"/>
            <a:chExt cx="1387248" cy="244300"/>
          </a:xfrm>
        </p:grpSpPr>
        <p:cxnSp>
          <p:nvCxnSpPr>
            <p:cNvPr id="14" name="Straight Connector 13">
              <a:extLst>
                <a:ext uri="{FF2B5EF4-FFF2-40B4-BE49-F238E27FC236}">
                  <a16:creationId xmlns:a16="http://schemas.microsoft.com/office/drawing/2014/main" id="{61A4961C-3673-2E3D-1E10-6EDAD16CA343}"/>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04E2D92-E686-6054-78C3-DA9471E330FA}"/>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10498399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MS4 Module Power</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13</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2" name="Content Placeholder 1">
            <a:extLst>
              <a:ext uri="{FF2B5EF4-FFF2-40B4-BE49-F238E27FC236}">
                <a16:creationId xmlns:a16="http://schemas.microsoft.com/office/drawing/2014/main" id="{F5715812-FBE3-1548-8725-C3C5A578213C}"/>
              </a:ext>
            </a:extLst>
          </p:cNvPr>
          <p:cNvSpPr txBox="1">
            <a:spLocks/>
          </p:cNvSpPr>
          <p:nvPr/>
        </p:nvSpPr>
        <p:spPr>
          <a:xfrm>
            <a:off x="751377" y="1382233"/>
            <a:ext cx="8543926" cy="46783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endParaRPr lang="en-US" sz="1100">
              <a:latin typeface="Avenir" panose="02000503020000020003" pitchFamily="2" charset="0"/>
              <a:ea typeface="Avenir" charset="0"/>
              <a:cs typeface="Avenir" charset="0"/>
            </a:endParaRPr>
          </a:p>
          <a:p>
            <a:pPr>
              <a:lnSpc>
                <a:spcPct val="100000"/>
              </a:lnSpc>
              <a:spcBef>
                <a:spcPts val="0"/>
              </a:spcBef>
              <a:buFont typeface="+mj-lt"/>
              <a:buAutoNum type="arabicPeriod"/>
            </a:pPr>
            <a:endParaRPr lang="en-US" sz="1100">
              <a:latin typeface="Avenir" panose="02000503020000020003" pitchFamily="2" charset="0"/>
              <a:ea typeface="Avenir" charset="0"/>
              <a:cs typeface="Avenir" charset="0"/>
            </a:endParaRPr>
          </a:p>
          <a:p>
            <a:pPr marL="0" indent="0">
              <a:buFont typeface="Arial" panose="020B0604020202020204" pitchFamily="34" charset="0"/>
              <a:buNone/>
            </a:pPr>
            <a:endParaRPr lang="en-US" sz="1100">
              <a:latin typeface="Avenir" charset="0"/>
              <a:ea typeface="Avenir" charset="0"/>
              <a:cs typeface="Avenir" charset="0"/>
            </a:endParaRPr>
          </a:p>
        </p:txBody>
      </p:sp>
      <p:pic>
        <p:nvPicPr>
          <p:cNvPr id="2" name="Picture 1">
            <a:extLst>
              <a:ext uri="{FF2B5EF4-FFF2-40B4-BE49-F238E27FC236}">
                <a16:creationId xmlns:a16="http://schemas.microsoft.com/office/drawing/2014/main" id="{FC75F105-4728-10AD-410B-AA9AE27BA7EB}"/>
              </a:ext>
            </a:extLst>
          </p:cNvPr>
          <p:cNvPicPr>
            <a:picLocks noChangeAspect="1"/>
          </p:cNvPicPr>
          <p:nvPr/>
        </p:nvPicPr>
        <p:blipFill>
          <a:blip r:embed="rId3"/>
          <a:stretch>
            <a:fillRect/>
          </a:stretch>
        </p:blipFill>
        <p:spPr>
          <a:xfrm rot="16200000">
            <a:off x="2030184" y="-182545"/>
            <a:ext cx="5434396" cy="7686895"/>
          </a:xfrm>
          <a:prstGeom prst="rect">
            <a:avLst/>
          </a:prstGeom>
        </p:spPr>
      </p:pic>
      <p:cxnSp>
        <p:nvCxnSpPr>
          <p:cNvPr id="5" name="Straight Connector 4">
            <a:extLst>
              <a:ext uri="{FF2B5EF4-FFF2-40B4-BE49-F238E27FC236}">
                <a16:creationId xmlns:a16="http://schemas.microsoft.com/office/drawing/2014/main" id="{F83232B6-0C3D-6CA6-4D71-8EBA0347C64F}"/>
              </a:ext>
            </a:extLst>
          </p:cNvPr>
          <p:cNvCxnSpPr/>
          <p:nvPr/>
        </p:nvCxnSpPr>
        <p:spPr>
          <a:xfrm>
            <a:off x="1451113" y="2971800"/>
            <a:ext cx="6619461" cy="0"/>
          </a:xfrm>
          <a:prstGeom prst="line">
            <a:avLst/>
          </a:prstGeom>
          <a:ln w="6985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5E8FAA9B-2397-E774-005A-BA5E7EE6C10E}"/>
              </a:ext>
            </a:extLst>
          </p:cNvPr>
          <p:cNvGrpSpPr/>
          <p:nvPr/>
        </p:nvGrpSpPr>
        <p:grpSpPr>
          <a:xfrm>
            <a:off x="681039" y="6377456"/>
            <a:ext cx="1387248" cy="244300"/>
            <a:chOff x="681039" y="6377456"/>
            <a:chExt cx="1387248" cy="244300"/>
          </a:xfrm>
        </p:grpSpPr>
        <p:cxnSp>
          <p:nvCxnSpPr>
            <p:cNvPr id="15" name="Straight Connector 14">
              <a:extLst>
                <a:ext uri="{FF2B5EF4-FFF2-40B4-BE49-F238E27FC236}">
                  <a16:creationId xmlns:a16="http://schemas.microsoft.com/office/drawing/2014/main" id="{F2B9EEF3-A4B2-9455-F0F0-5FE284611F00}"/>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2D140D1-606F-6473-EE5F-873BBDCE3C37}"/>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3766738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MS4 Module Comms</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14</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2" name="Content Placeholder 1">
            <a:extLst>
              <a:ext uri="{FF2B5EF4-FFF2-40B4-BE49-F238E27FC236}">
                <a16:creationId xmlns:a16="http://schemas.microsoft.com/office/drawing/2014/main" id="{F5715812-FBE3-1548-8725-C3C5A578213C}"/>
              </a:ext>
            </a:extLst>
          </p:cNvPr>
          <p:cNvSpPr txBox="1">
            <a:spLocks/>
          </p:cNvSpPr>
          <p:nvPr/>
        </p:nvSpPr>
        <p:spPr>
          <a:xfrm>
            <a:off x="751377" y="1382233"/>
            <a:ext cx="8543926" cy="46783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endParaRPr lang="en-US" sz="1100">
              <a:latin typeface="Avenir" panose="02000503020000020003" pitchFamily="2" charset="0"/>
              <a:ea typeface="Avenir" charset="0"/>
              <a:cs typeface="Avenir" charset="0"/>
            </a:endParaRPr>
          </a:p>
          <a:p>
            <a:pPr>
              <a:lnSpc>
                <a:spcPct val="100000"/>
              </a:lnSpc>
              <a:spcBef>
                <a:spcPts val="0"/>
              </a:spcBef>
              <a:buFont typeface="+mj-lt"/>
              <a:buAutoNum type="arabicPeriod"/>
            </a:pPr>
            <a:endParaRPr lang="en-US" sz="1100">
              <a:latin typeface="Avenir" panose="02000503020000020003" pitchFamily="2" charset="0"/>
              <a:ea typeface="Avenir" charset="0"/>
              <a:cs typeface="Avenir" charset="0"/>
            </a:endParaRPr>
          </a:p>
          <a:p>
            <a:pPr marL="0" indent="0">
              <a:buFont typeface="Arial" panose="020B0604020202020204" pitchFamily="34" charset="0"/>
              <a:buNone/>
            </a:pPr>
            <a:endParaRPr lang="en-US" sz="1100">
              <a:latin typeface="Avenir" charset="0"/>
              <a:ea typeface="Avenir" charset="0"/>
              <a:cs typeface="Avenir" charset="0"/>
            </a:endParaRPr>
          </a:p>
        </p:txBody>
      </p:sp>
      <p:pic>
        <p:nvPicPr>
          <p:cNvPr id="2" name="Picture 1">
            <a:extLst>
              <a:ext uri="{FF2B5EF4-FFF2-40B4-BE49-F238E27FC236}">
                <a16:creationId xmlns:a16="http://schemas.microsoft.com/office/drawing/2014/main" id="{FC75F105-4728-10AD-410B-AA9AE27BA7EB}"/>
              </a:ext>
            </a:extLst>
          </p:cNvPr>
          <p:cNvPicPr>
            <a:picLocks noChangeAspect="1"/>
          </p:cNvPicPr>
          <p:nvPr/>
        </p:nvPicPr>
        <p:blipFill>
          <a:blip r:embed="rId3"/>
          <a:stretch>
            <a:fillRect/>
          </a:stretch>
        </p:blipFill>
        <p:spPr>
          <a:xfrm rot="16200000">
            <a:off x="2030184" y="-182545"/>
            <a:ext cx="5434396" cy="7686895"/>
          </a:xfrm>
          <a:prstGeom prst="rect">
            <a:avLst/>
          </a:prstGeom>
        </p:spPr>
      </p:pic>
      <p:cxnSp>
        <p:nvCxnSpPr>
          <p:cNvPr id="5" name="Straight Arrow Connector 4">
            <a:extLst>
              <a:ext uri="{FF2B5EF4-FFF2-40B4-BE49-F238E27FC236}">
                <a16:creationId xmlns:a16="http://schemas.microsoft.com/office/drawing/2014/main" id="{43FA70FE-F092-CB83-4EEE-F23474D08DE6}"/>
              </a:ext>
            </a:extLst>
          </p:cNvPr>
          <p:cNvCxnSpPr/>
          <p:nvPr/>
        </p:nvCxnSpPr>
        <p:spPr>
          <a:xfrm flipH="1">
            <a:off x="1848678" y="4482548"/>
            <a:ext cx="6301409" cy="0"/>
          </a:xfrm>
          <a:prstGeom prst="straightConnector1">
            <a:avLst/>
          </a:prstGeom>
          <a:ln w="66675">
            <a:solidFill>
              <a:srgbClr val="00B0F0">
                <a:alpha val="61000"/>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BC7B4FE-D8C7-1818-8215-61A9945203D0}"/>
              </a:ext>
            </a:extLst>
          </p:cNvPr>
          <p:cNvCxnSpPr/>
          <p:nvPr/>
        </p:nvCxnSpPr>
        <p:spPr>
          <a:xfrm flipH="1">
            <a:off x="1848678" y="4167809"/>
            <a:ext cx="6301409" cy="0"/>
          </a:xfrm>
          <a:prstGeom prst="straightConnector1">
            <a:avLst/>
          </a:prstGeom>
          <a:ln w="66675">
            <a:solidFill>
              <a:srgbClr val="00B0F0">
                <a:alpha val="61000"/>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F3A2BC7-DFFE-F51D-5340-72188DE30157}"/>
              </a:ext>
            </a:extLst>
          </p:cNvPr>
          <p:cNvCxnSpPr/>
          <p:nvPr/>
        </p:nvCxnSpPr>
        <p:spPr>
          <a:xfrm flipH="1">
            <a:off x="1848678" y="3760304"/>
            <a:ext cx="6301409" cy="0"/>
          </a:xfrm>
          <a:prstGeom prst="straightConnector1">
            <a:avLst/>
          </a:prstGeom>
          <a:ln w="66675">
            <a:solidFill>
              <a:srgbClr val="00B0F0">
                <a:alpha val="61000"/>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9E7F40E-22B2-0C72-AF7B-2067EF3BF2E1}"/>
              </a:ext>
            </a:extLst>
          </p:cNvPr>
          <p:cNvCxnSpPr/>
          <p:nvPr/>
        </p:nvCxnSpPr>
        <p:spPr>
          <a:xfrm flipH="1">
            <a:off x="1848678" y="2726635"/>
            <a:ext cx="6301409" cy="0"/>
          </a:xfrm>
          <a:prstGeom prst="straightConnector1">
            <a:avLst/>
          </a:prstGeom>
          <a:ln w="66675">
            <a:solidFill>
              <a:srgbClr val="00B0F0">
                <a:alpha val="61000"/>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7DC3BA1-9D59-4614-798B-8BA1F09E3572}"/>
              </a:ext>
            </a:extLst>
          </p:cNvPr>
          <p:cNvCxnSpPr/>
          <p:nvPr/>
        </p:nvCxnSpPr>
        <p:spPr>
          <a:xfrm flipH="1">
            <a:off x="1848678" y="2329070"/>
            <a:ext cx="6301409" cy="0"/>
          </a:xfrm>
          <a:prstGeom prst="straightConnector1">
            <a:avLst/>
          </a:prstGeom>
          <a:ln w="66675">
            <a:solidFill>
              <a:srgbClr val="00B0F0">
                <a:alpha val="61000"/>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2D2C3B1-01E4-AC4B-8914-C69973FDCC6C}"/>
              </a:ext>
            </a:extLst>
          </p:cNvPr>
          <p:cNvCxnSpPr/>
          <p:nvPr/>
        </p:nvCxnSpPr>
        <p:spPr>
          <a:xfrm flipH="1">
            <a:off x="1848678" y="1941444"/>
            <a:ext cx="6301409" cy="0"/>
          </a:xfrm>
          <a:prstGeom prst="straightConnector1">
            <a:avLst/>
          </a:prstGeom>
          <a:ln w="66675">
            <a:solidFill>
              <a:srgbClr val="00B0F0">
                <a:alpha val="61254"/>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FCCB1B8-0227-00D4-B145-F3F65DB8E6A5}"/>
              </a:ext>
            </a:extLst>
          </p:cNvPr>
          <p:cNvCxnSpPr/>
          <p:nvPr/>
        </p:nvCxnSpPr>
        <p:spPr>
          <a:xfrm flipH="1">
            <a:off x="1848678" y="1573696"/>
            <a:ext cx="6301409" cy="0"/>
          </a:xfrm>
          <a:prstGeom prst="straightConnector1">
            <a:avLst/>
          </a:prstGeom>
          <a:ln w="66675">
            <a:solidFill>
              <a:srgbClr val="00B0F0">
                <a:alpha val="71000"/>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6EF38E0-AC3F-FB71-C99E-13BE6B7102DB}"/>
              </a:ext>
            </a:extLst>
          </p:cNvPr>
          <p:cNvCxnSpPr/>
          <p:nvPr/>
        </p:nvCxnSpPr>
        <p:spPr>
          <a:xfrm flipH="1">
            <a:off x="1848678" y="3429000"/>
            <a:ext cx="6301409" cy="0"/>
          </a:xfrm>
          <a:prstGeom prst="straightConnector1">
            <a:avLst/>
          </a:prstGeom>
          <a:ln w="66675">
            <a:solidFill>
              <a:srgbClr val="00B0F0">
                <a:alpha val="61000"/>
              </a:srgbClr>
            </a:solidFill>
            <a:tailEnd type="triangle"/>
          </a:ln>
        </p:spPr>
        <p:style>
          <a:lnRef idx="1">
            <a:schemeClr val="accent1"/>
          </a:lnRef>
          <a:fillRef idx="0">
            <a:schemeClr val="accent1"/>
          </a:fillRef>
          <a:effectRef idx="0">
            <a:schemeClr val="accent1"/>
          </a:effectRef>
          <a:fontRef idx="minor">
            <a:schemeClr val="tx1"/>
          </a:fontRef>
        </p:style>
      </p:cxnSp>
      <p:grpSp>
        <p:nvGrpSpPr>
          <p:cNvPr id="23" name="Group 22">
            <a:extLst>
              <a:ext uri="{FF2B5EF4-FFF2-40B4-BE49-F238E27FC236}">
                <a16:creationId xmlns:a16="http://schemas.microsoft.com/office/drawing/2014/main" id="{94885525-38D1-8D39-F14A-ED10B9A1F591}"/>
              </a:ext>
            </a:extLst>
          </p:cNvPr>
          <p:cNvGrpSpPr/>
          <p:nvPr/>
        </p:nvGrpSpPr>
        <p:grpSpPr>
          <a:xfrm>
            <a:off x="681039" y="6377456"/>
            <a:ext cx="1387248" cy="244300"/>
            <a:chOff x="681039" y="6377456"/>
            <a:chExt cx="1387248" cy="244300"/>
          </a:xfrm>
        </p:grpSpPr>
        <p:cxnSp>
          <p:nvCxnSpPr>
            <p:cNvPr id="24" name="Straight Connector 23">
              <a:extLst>
                <a:ext uri="{FF2B5EF4-FFF2-40B4-BE49-F238E27FC236}">
                  <a16:creationId xmlns:a16="http://schemas.microsoft.com/office/drawing/2014/main" id="{1BB05F21-FA9B-17B4-49F6-6C783736FA77}"/>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2AB7814-8F3D-83BB-5F86-16460ADB9FBE}"/>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2489155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Character Module User LEDS</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15</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graphicFrame>
        <p:nvGraphicFramePr>
          <p:cNvPr id="10" name="Table 9">
            <a:extLst>
              <a:ext uri="{FF2B5EF4-FFF2-40B4-BE49-F238E27FC236}">
                <a16:creationId xmlns:a16="http://schemas.microsoft.com/office/drawing/2014/main" id="{9A2C7549-410C-D793-0766-137CC2838D46}"/>
              </a:ext>
            </a:extLst>
          </p:cNvPr>
          <p:cNvGraphicFramePr>
            <a:graphicFrameLocks noGrp="1"/>
          </p:cNvGraphicFramePr>
          <p:nvPr>
            <p:extLst>
              <p:ext uri="{D42A27DB-BD31-4B8C-83A1-F6EECF244321}">
                <p14:modId xmlns:p14="http://schemas.microsoft.com/office/powerpoint/2010/main" val="3806172055"/>
              </p:ext>
            </p:extLst>
          </p:nvPr>
        </p:nvGraphicFramePr>
        <p:xfrm>
          <a:off x="681038" y="1152322"/>
          <a:ext cx="5640249" cy="4903451"/>
        </p:xfrm>
        <a:graphic>
          <a:graphicData uri="http://schemas.openxmlformats.org/drawingml/2006/table">
            <a:tbl>
              <a:tblPr firstRow="1" firstCol="1" bandRow="1">
                <a:tableStyleId>{5C22544A-7EE6-4342-B048-85BDC9FD1C3A}</a:tableStyleId>
              </a:tblPr>
              <a:tblGrid>
                <a:gridCol w="655200">
                  <a:extLst>
                    <a:ext uri="{9D8B030D-6E8A-4147-A177-3AD203B41FA5}">
                      <a16:colId xmlns:a16="http://schemas.microsoft.com/office/drawing/2014/main" val="2600549719"/>
                    </a:ext>
                  </a:extLst>
                </a:gridCol>
                <a:gridCol w="1309085">
                  <a:extLst>
                    <a:ext uri="{9D8B030D-6E8A-4147-A177-3AD203B41FA5}">
                      <a16:colId xmlns:a16="http://schemas.microsoft.com/office/drawing/2014/main" val="1605627192"/>
                    </a:ext>
                  </a:extLst>
                </a:gridCol>
                <a:gridCol w="3675964">
                  <a:extLst>
                    <a:ext uri="{9D8B030D-6E8A-4147-A177-3AD203B41FA5}">
                      <a16:colId xmlns:a16="http://schemas.microsoft.com/office/drawing/2014/main" val="3118327179"/>
                    </a:ext>
                  </a:extLst>
                </a:gridCol>
              </a:tblGrid>
              <a:tr h="492405">
                <a:tc>
                  <a:txBody>
                    <a:bodyPr/>
                    <a:lstStyle/>
                    <a:p>
                      <a:pPr marL="1270" indent="-6350" algn="l">
                        <a:lnSpc>
                          <a:spcPct val="107000"/>
                        </a:lnSpc>
                        <a:spcAft>
                          <a:spcPts val="845"/>
                        </a:spcAft>
                      </a:pPr>
                      <a:r>
                        <a:rPr lang="en-GB" sz="1000">
                          <a:effectLst/>
                        </a:rPr>
                        <a:t>LED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tc>
                  <a:txBody>
                    <a:bodyPr/>
                    <a:lstStyle/>
                    <a:p>
                      <a:pPr marL="6350" indent="-6350" algn="l">
                        <a:lnSpc>
                          <a:spcPct val="107000"/>
                        </a:lnSpc>
                        <a:spcAft>
                          <a:spcPts val="845"/>
                        </a:spcAft>
                      </a:pPr>
                      <a:r>
                        <a:rPr lang="en-GB" sz="1000">
                          <a:effectLst/>
                        </a:rPr>
                        <a:t>Purpose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tc>
                  <a:txBody>
                    <a:bodyPr/>
                    <a:lstStyle/>
                    <a:p>
                      <a:pPr marL="1270" indent="-6350" algn="l">
                        <a:lnSpc>
                          <a:spcPct val="107000"/>
                        </a:lnSpc>
                        <a:spcAft>
                          <a:spcPts val="845"/>
                        </a:spcAft>
                      </a:pPr>
                      <a:r>
                        <a:rPr lang="en-GB" sz="1000">
                          <a:effectLst/>
                        </a:rPr>
                        <a:t>Indication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extLst>
                  <a:ext uri="{0D108BD9-81ED-4DB2-BD59-A6C34878D82A}">
                    <a16:rowId xmlns:a16="http://schemas.microsoft.com/office/drawing/2014/main" val="3362155020"/>
                  </a:ext>
                </a:extLst>
              </a:tr>
              <a:tr h="843080">
                <a:tc>
                  <a:txBody>
                    <a:bodyPr/>
                    <a:lstStyle/>
                    <a:p>
                      <a:pPr marL="1270" indent="-6350" algn="l">
                        <a:lnSpc>
                          <a:spcPct val="107000"/>
                        </a:lnSpc>
                        <a:spcAft>
                          <a:spcPts val="845"/>
                        </a:spcAft>
                      </a:pPr>
                      <a:r>
                        <a:rPr lang="en-GB" sz="1000">
                          <a:effectLst/>
                        </a:rPr>
                        <a:t>USER0&amp;1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6350" indent="-6350" algn="l">
                        <a:lnSpc>
                          <a:spcPct val="107000"/>
                        </a:lnSpc>
                        <a:spcAft>
                          <a:spcPts val="845"/>
                        </a:spcAft>
                      </a:pPr>
                      <a:r>
                        <a:rPr lang="en-GB" sz="1000">
                          <a:effectLst/>
                        </a:rPr>
                        <a:t>Lantern sync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1270" indent="-6350" algn="l">
                        <a:lnSpc>
                          <a:spcPct val="107000"/>
                        </a:lnSpc>
                        <a:spcAft>
                          <a:spcPts val="845"/>
                        </a:spcAft>
                      </a:pPr>
                      <a:r>
                        <a:rPr lang="en-GB" sz="1000">
                          <a:effectLst/>
                        </a:rPr>
                        <a:t>Flashes at 400 msec with the Lantern Sync signal. This signal is synchronised by messages received from the Gantry Controller via the Hub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extLst>
                  <a:ext uri="{0D108BD9-81ED-4DB2-BD59-A6C34878D82A}">
                    <a16:rowId xmlns:a16="http://schemas.microsoft.com/office/drawing/2014/main" val="3936389380"/>
                  </a:ext>
                </a:extLst>
              </a:tr>
              <a:tr h="1171837">
                <a:tc>
                  <a:txBody>
                    <a:bodyPr/>
                    <a:lstStyle/>
                    <a:p>
                      <a:pPr marL="1270" indent="-6350" algn="l">
                        <a:lnSpc>
                          <a:spcPct val="107000"/>
                        </a:lnSpc>
                        <a:spcAft>
                          <a:spcPts val="845"/>
                        </a:spcAft>
                      </a:pPr>
                      <a:r>
                        <a:rPr lang="en-GB" sz="1000">
                          <a:effectLst/>
                        </a:rPr>
                        <a:t>USER8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6350" indent="-6350" algn="l">
                        <a:lnSpc>
                          <a:spcPct val="107000"/>
                        </a:lnSpc>
                        <a:spcAft>
                          <a:spcPts val="10"/>
                        </a:spcAft>
                      </a:pPr>
                      <a:r>
                        <a:rPr lang="en-GB" sz="1000">
                          <a:effectLst/>
                        </a:rPr>
                        <a:t>Tx indicator </a:t>
                      </a:r>
                      <a:endParaRPr lang="en-GB" sz="1200">
                        <a:effectLst/>
                      </a:endParaRPr>
                    </a:p>
                    <a:p>
                      <a:pPr marL="6350" indent="-6350" algn="l">
                        <a:lnSpc>
                          <a:spcPct val="107000"/>
                        </a:lnSpc>
                        <a:spcAft>
                          <a:spcPts val="845"/>
                        </a:spcAft>
                      </a:pPr>
                      <a:r>
                        <a:rPr lang="en-GB" sz="1000">
                          <a:effectLst/>
                        </a:rPr>
                        <a:t>(USARTS 1 to 3)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1270" indent="-6350" algn="l">
                        <a:lnSpc>
                          <a:spcPct val="107000"/>
                        </a:lnSpc>
                        <a:spcAft>
                          <a:spcPts val="1020"/>
                        </a:spcAft>
                      </a:pPr>
                      <a:r>
                        <a:rPr lang="en-GB" sz="1000">
                          <a:effectLst/>
                        </a:rPr>
                        <a:t>Transmit Indicator </a:t>
                      </a:r>
                      <a:endParaRPr lang="en-GB" sz="1200">
                        <a:effectLst/>
                      </a:endParaRPr>
                    </a:p>
                    <a:p>
                      <a:pPr marL="1270" indent="-6350" algn="l">
                        <a:lnSpc>
                          <a:spcPct val="107000"/>
                        </a:lnSpc>
                        <a:spcAft>
                          <a:spcPts val="845"/>
                        </a:spcAft>
                      </a:pPr>
                      <a:r>
                        <a:rPr lang="en-GB" sz="1000">
                          <a:effectLst/>
                        </a:rPr>
                        <a:t>Flashes on replies to messages received from the Gantry Controller, on either the primary or secondary comms channel, via the Hub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extLst>
                  <a:ext uri="{0D108BD9-81ED-4DB2-BD59-A6C34878D82A}">
                    <a16:rowId xmlns:a16="http://schemas.microsoft.com/office/drawing/2014/main" val="1235041409"/>
                  </a:ext>
                </a:extLst>
              </a:tr>
              <a:tr h="678993">
                <a:tc>
                  <a:txBody>
                    <a:bodyPr/>
                    <a:lstStyle/>
                    <a:p>
                      <a:pPr marL="1270" indent="-6350" algn="l">
                        <a:lnSpc>
                          <a:spcPct val="107000"/>
                        </a:lnSpc>
                        <a:spcAft>
                          <a:spcPts val="845"/>
                        </a:spcAft>
                      </a:pPr>
                      <a:r>
                        <a:rPr lang="en-GB" sz="1000">
                          <a:effectLst/>
                        </a:rPr>
                        <a:t>USER9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6350" indent="-6350" algn="l">
                        <a:lnSpc>
                          <a:spcPct val="107000"/>
                        </a:lnSpc>
                        <a:spcAft>
                          <a:spcPts val="10"/>
                        </a:spcAft>
                      </a:pPr>
                      <a:r>
                        <a:rPr lang="en-GB" sz="1000">
                          <a:effectLst/>
                        </a:rPr>
                        <a:t>Rx indicator </a:t>
                      </a:r>
                      <a:endParaRPr lang="en-GB" sz="1200">
                        <a:effectLst/>
                      </a:endParaRPr>
                    </a:p>
                    <a:p>
                      <a:pPr marL="6350" indent="-6350" algn="l">
                        <a:lnSpc>
                          <a:spcPct val="107000"/>
                        </a:lnSpc>
                        <a:spcAft>
                          <a:spcPts val="845"/>
                        </a:spcAft>
                      </a:pPr>
                      <a:r>
                        <a:rPr lang="en-GB" sz="1000">
                          <a:effectLst/>
                        </a:rPr>
                        <a:t>(USARTS 1 to 3)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b"/>
                </a:tc>
                <a:tc>
                  <a:txBody>
                    <a:bodyPr/>
                    <a:lstStyle/>
                    <a:p>
                      <a:pPr marL="1270" indent="-6350" algn="l">
                        <a:lnSpc>
                          <a:spcPct val="107000"/>
                        </a:lnSpc>
                        <a:spcAft>
                          <a:spcPts val="10"/>
                        </a:spcAft>
                      </a:pPr>
                      <a:r>
                        <a:rPr lang="en-GB" sz="1000">
                          <a:effectLst/>
                        </a:rPr>
                        <a:t> </a:t>
                      </a:r>
                      <a:endParaRPr lang="en-GB" sz="1200">
                        <a:effectLst/>
                      </a:endParaRPr>
                    </a:p>
                    <a:p>
                      <a:pPr marL="1270" indent="-6350" algn="l">
                        <a:lnSpc>
                          <a:spcPct val="107000"/>
                        </a:lnSpc>
                        <a:spcAft>
                          <a:spcPts val="845"/>
                        </a:spcAft>
                      </a:pPr>
                      <a:r>
                        <a:rPr lang="en-GB" sz="1000">
                          <a:effectLst/>
                        </a:rPr>
                        <a:t>Receive Indicator </a:t>
                      </a:r>
                      <a:endParaRPr lang="en-GB" sz="1200">
                        <a:effectLst/>
                      </a:endParaRPr>
                    </a:p>
                    <a:p>
                      <a:pPr marL="1270" indent="-6350" algn="l">
                        <a:lnSpc>
                          <a:spcPct val="107000"/>
                        </a:lnSpc>
                        <a:spcAft>
                          <a:spcPts val="845"/>
                        </a:spcAft>
                      </a:pPr>
                      <a:r>
                        <a:rPr lang="en-GB" sz="1000">
                          <a:effectLst/>
                        </a:rPr>
                        <a:t>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extLst>
                  <a:ext uri="{0D108BD9-81ED-4DB2-BD59-A6C34878D82A}">
                    <a16:rowId xmlns:a16="http://schemas.microsoft.com/office/drawing/2014/main" val="649478883"/>
                  </a:ext>
                </a:extLst>
              </a:tr>
              <a:tr h="562102">
                <a:tc>
                  <a:txBody>
                    <a:bodyPr/>
                    <a:lstStyle/>
                    <a:p>
                      <a:pPr marL="6350" indent="-6350" algn="l">
                        <a:lnSpc>
                          <a:spcPct val="107000"/>
                        </a:lnSpc>
                        <a:spcAft>
                          <a:spcPts val="800"/>
                        </a:spcAft>
                      </a:pPr>
                      <a:r>
                        <a:rPr lang="en-GB" sz="1200">
                          <a:effectLst/>
                        </a:rPr>
                        <a:t>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6350" indent="-6350" algn="l">
                        <a:lnSpc>
                          <a:spcPct val="107000"/>
                        </a:lnSpc>
                        <a:spcAft>
                          <a:spcPts val="800"/>
                        </a:spcAft>
                      </a:pPr>
                      <a:r>
                        <a:rPr lang="en-GB" sz="1200">
                          <a:effectLst/>
                        </a:rPr>
                        <a:t>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1270" indent="-6350" algn="l">
                        <a:lnSpc>
                          <a:spcPct val="107000"/>
                        </a:lnSpc>
                        <a:spcAft>
                          <a:spcPts val="845"/>
                        </a:spcAft>
                      </a:pPr>
                      <a:r>
                        <a:rPr lang="en-GB" sz="1000">
                          <a:effectLst/>
                        </a:rPr>
                        <a:t>Flashes on receipt of messages received from the Gantry Controller, on either the primary or secondary comms channel, via the MS4 Controller / Hub.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extLst>
                  <a:ext uri="{0D108BD9-81ED-4DB2-BD59-A6C34878D82A}">
                    <a16:rowId xmlns:a16="http://schemas.microsoft.com/office/drawing/2014/main" val="2950008929"/>
                  </a:ext>
                </a:extLst>
              </a:tr>
              <a:tr h="492405">
                <a:tc>
                  <a:txBody>
                    <a:bodyPr/>
                    <a:lstStyle/>
                    <a:p>
                      <a:pPr marL="1270" indent="-6350" algn="just">
                        <a:lnSpc>
                          <a:spcPct val="107000"/>
                        </a:lnSpc>
                        <a:spcAft>
                          <a:spcPts val="845"/>
                        </a:spcAft>
                      </a:pPr>
                      <a:r>
                        <a:rPr lang="en-GB" sz="1000">
                          <a:effectLst/>
                        </a:rPr>
                        <a:t>USER11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tc>
                  <a:txBody>
                    <a:bodyPr/>
                    <a:lstStyle/>
                    <a:p>
                      <a:pPr marL="6350" indent="-6350" algn="l">
                        <a:lnSpc>
                          <a:spcPct val="107000"/>
                        </a:lnSpc>
                        <a:spcAft>
                          <a:spcPts val="845"/>
                        </a:spcAft>
                      </a:pPr>
                      <a:r>
                        <a:rPr lang="en-GB" sz="1000">
                          <a:effectLst/>
                        </a:rPr>
                        <a:t>Heartbeat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tc>
                  <a:txBody>
                    <a:bodyPr/>
                    <a:lstStyle/>
                    <a:p>
                      <a:pPr marL="1270" indent="-6350" algn="l">
                        <a:lnSpc>
                          <a:spcPct val="107000"/>
                        </a:lnSpc>
                        <a:spcAft>
                          <a:spcPts val="845"/>
                        </a:spcAft>
                      </a:pPr>
                      <a:r>
                        <a:rPr lang="en-GB" sz="1000">
                          <a:effectLst/>
                        </a:rPr>
                        <a:t> </a:t>
                      </a:r>
                      <a:endParaRPr lang="en-GB" sz="1200">
                        <a:effectLst/>
                      </a:endParaRPr>
                    </a:p>
                    <a:p>
                      <a:pPr marL="1270" indent="-6350" algn="l">
                        <a:lnSpc>
                          <a:spcPct val="107000"/>
                        </a:lnSpc>
                        <a:spcAft>
                          <a:spcPts val="845"/>
                        </a:spcAft>
                      </a:pPr>
                      <a:r>
                        <a:rPr lang="en-GB" sz="1000">
                          <a:effectLst/>
                        </a:rPr>
                        <a:t>Flashes when the software is running.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extLst>
                  <a:ext uri="{0D108BD9-81ED-4DB2-BD59-A6C34878D82A}">
                    <a16:rowId xmlns:a16="http://schemas.microsoft.com/office/drawing/2014/main" val="4222595656"/>
                  </a:ext>
                </a:extLst>
              </a:tr>
              <a:tr h="662629">
                <a:tc>
                  <a:txBody>
                    <a:bodyPr/>
                    <a:lstStyle/>
                    <a:p>
                      <a:pPr marL="1270" indent="-6350" algn="just">
                        <a:lnSpc>
                          <a:spcPct val="107000"/>
                        </a:lnSpc>
                        <a:spcAft>
                          <a:spcPts val="845"/>
                        </a:spcAft>
                      </a:pPr>
                      <a:r>
                        <a:rPr lang="en-GB" sz="1000">
                          <a:effectLst/>
                        </a:rPr>
                        <a:t>USER13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6350" indent="-6350" algn="l">
                        <a:lnSpc>
                          <a:spcPct val="107000"/>
                        </a:lnSpc>
                        <a:spcAft>
                          <a:spcPts val="845"/>
                        </a:spcAft>
                      </a:pPr>
                      <a:r>
                        <a:rPr lang="en-GB" sz="1000">
                          <a:effectLst/>
                        </a:rPr>
                        <a:t>Timer Tick/ Address Configured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tc>
                  <a:txBody>
                    <a:bodyPr/>
                    <a:lstStyle/>
                    <a:p>
                      <a:pPr marL="1270" indent="-6350" algn="l">
                        <a:lnSpc>
                          <a:spcPct val="107000"/>
                        </a:lnSpc>
                        <a:spcAft>
                          <a:spcPts val="845"/>
                        </a:spcAft>
                      </a:pPr>
                      <a:r>
                        <a:rPr lang="en-GB" sz="1000">
                          <a:effectLst/>
                        </a:rPr>
                        <a:t>Flashes with the 1 msec timer tick signal (appears to be continuously illuminated due to speed)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extLst>
                  <a:ext uri="{0D108BD9-81ED-4DB2-BD59-A6C34878D82A}">
                    <a16:rowId xmlns:a16="http://schemas.microsoft.com/office/drawing/2014/main" val="1695305952"/>
                  </a:ext>
                </a:extLst>
              </a:tr>
            </a:tbl>
          </a:graphicData>
        </a:graphic>
      </p:graphicFrame>
      <p:pic>
        <p:nvPicPr>
          <p:cNvPr id="4" name="Picture 3" descr="A picture containing text, electronics&#10;&#10;Description automatically generated">
            <a:extLst>
              <a:ext uri="{FF2B5EF4-FFF2-40B4-BE49-F238E27FC236}">
                <a16:creationId xmlns:a16="http://schemas.microsoft.com/office/drawing/2014/main" id="{BC1E43B0-A457-90D2-66B1-F79A5B63A60E}"/>
              </a:ext>
            </a:extLst>
          </p:cNvPr>
          <p:cNvPicPr>
            <a:picLocks noChangeAspect="1"/>
          </p:cNvPicPr>
          <p:nvPr/>
        </p:nvPicPr>
        <p:blipFill>
          <a:blip r:embed="rId3"/>
          <a:stretch>
            <a:fillRect/>
          </a:stretch>
        </p:blipFill>
        <p:spPr>
          <a:xfrm>
            <a:off x="6393684" y="2442437"/>
            <a:ext cx="2657155" cy="2506583"/>
          </a:xfrm>
          <a:prstGeom prst="rect">
            <a:avLst/>
          </a:prstGeom>
          <a:scene3d>
            <a:camera prst="orthographicFront">
              <a:rot lat="0" lon="0" rev="16200000"/>
            </a:camera>
            <a:lightRig rig="threePt" dir="t"/>
          </a:scene3d>
        </p:spPr>
      </p:pic>
      <p:grpSp>
        <p:nvGrpSpPr>
          <p:cNvPr id="12" name="Group 11">
            <a:extLst>
              <a:ext uri="{FF2B5EF4-FFF2-40B4-BE49-F238E27FC236}">
                <a16:creationId xmlns:a16="http://schemas.microsoft.com/office/drawing/2014/main" id="{097B4C00-6880-9664-FE4B-3F237F4594FE}"/>
              </a:ext>
            </a:extLst>
          </p:cNvPr>
          <p:cNvGrpSpPr/>
          <p:nvPr/>
        </p:nvGrpSpPr>
        <p:grpSpPr>
          <a:xfrm>
            <a:off x="681039" y="6377456"/>
            <a:ext cx="1387248" cy="244300"/>
            <a:chOff x="681039" y="6377456"/>
            <a:chExt cx="1387248" cy="244300"/>
          </a:xfrm>
        </p:grpSpPr>
        <p:cxnSp>
          <p:nvCxnSpPr>
            <p:cNvPr id="14" name="Straight Connector 13">
              <a:extLst>
                <a:ext uri="{FF2B5EF4-FFF2-40B4-BE49-F238E27FC236}">
                  <a16:creationId xmlns:a16="http://schemas.microsoft.com/office/drawing/2014/main" id="{9969161A-9139-7A5D-2EFD-95AB527F2481}"/>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06477D2-3107-180F-1199-56239577668F}"/>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20631461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MS4 ALM</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16</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4" name="Picture 3" descr="Diagram&#10;&#10;Description automatically generated with medium confidence">
            <a:extLst>
              <a:ext uri="{FF2B5EF4-FFF2-40B4-BE49-F238E27FC236}">
                <a16:creationId xmlns:a16="http://schemas.microsoft.com/office/drawing/2014/main" id="{6D261A26-4939-8170-7CE3-A6A1EC36420C}"/>
              </a:ext>
            </a:extLst>
          </p:cNvPr>
          <p:cNvPicPr>
            <a:picLocks noChangeAspect="1"/>
          </p:cNvPicPr>
          <p:nvPr/>
        </p:nvPicPr>
        <p:blipFill>
          <a:blip r:embed="rId3"/>
          <a:stretch>
            <a:fillRect/>
          </a:stretch>
        </p:blipFill>
        <p:spPr>
          <a:xfrm>
            <a:off x="994189" y="2109865"/>
            <a:ext cx="7749915" cy="2638269"/>
          </a:xfrm>
          <a:prstGeom prst="rect">
            <a:avLst/>
          </a:prstGeom>
        </p:spPr>
      </p:pic>
      <p:grpSp>
        <p:nvGrpSpPr>
          <p:cNvPr id="10" name="Group 9">
            <a:extLst>
              <a:ext uri="{FF2B5EF4-FFF2-40B4-BE49-F238E27FC236}">
                <a16:creationId xmlns:a16="http://schemas.microsoft.com/office/drawing/2014/main" id="{F90BE29B-98D9-FB0B-4F99-F38602655BBB}"/>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15EB6301-1AF0-B87C-AF24-6CF45CFD998D}"/>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7A30C0DE-3A4E-B958-BDFA-141159018C71}"/>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41773730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End of Section</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17</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E81AD55-F2D8-1CB6-0D8E-B2EDDDB0125A}"/>
              </a:ext>
            </a:extLst>
          </p:cNvPr>
          <p:cNvSpPr txBox="1"/>
          <p:nvPr/>
        </p:nvSpPr>
        <p:spPr>
          <a:xfrm>
            <a:off x="3558209" y="2721114"/>
            <a:ext cx="2331729" cy="707886"/>
          </a:xfrm>
          <a:prstGeom prst="rect">
            <a:avLst/>
          </a:prstGeom>
          <a:noFill/>
        </p:spPr>
        <p:txBody>
          <a:bodyPr wrap="none" rtlCol="0">
            <a:spAutoFit/>
          </a:bodyPr>
          <a:lstStyle/>
          <a:p>
            <a:r>
              <a:rPr lang="en-GB" sz="4000" b="1"/>
              <a:t>Questions</a:t>
            </a:r>
          </a:p>
        </p:txBody>
      </p:sp>
      <p:grpSp>
        <p:nvGrpSpPr>
          <p:cNvPr id="12" name="Group 11">
            <a:extLst>
              <a:ext uri="{FF2B5EF4-FFF2-40B4-BE49-F238E27FC236}">
                <a16:creationId xmlns:a16="http://schemas.microsoft.com/office/drawing/2014/main" id="{FDCFD86F-4ABD-2923-78D0-D660A5B94B8A}"/>
              </a:ext>
            </a:extLst>
          </p:cNvPr>
          <p:cNvGrpSpPr/>
          <p:nvPr/>
        </p:nvGrpSpPr>
        <p:grpSpPr>
          <a:xfrm>
            <a:off x="681039" y="6377456"/>
            <a:ext cx="1387248" cy="244300"/>
            <a:chOff x="681039" y="6377456"/>
            <a:chExt cx="1387248" cy="244300"/>
          </a:xfrm>
        </p:grpSpPr>
        <p:cxnSp>
          <p:nvCxnSpPr>
            <p:cNvPr id="14" name="Straight Connector 13">
              <a:extLst>
                <a:ext uri="{FF2B5EF4-FFF2-40B4-BE49-F238E27FC236}">
                  <a16:creationId xmlns:a16="http://schemas.microsoft.com/office/drawing/2014/main" id="{6B7C69B4-7B1D-073F-B5C9-0BA7B5B70C54}"/>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1EE2F7C-1AC6-CC1B-5212-5D18AC2B886D}"/>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34923771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E2129"/>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537" y="2616015"/>
            <a:ext cx="2536246" cy="1792240"/>
          </a:xfrm>
          <a:prstGeom prst="rect">
            <a:avLst/>
          </a:prstGeom>
        </p:spPr>
      </p:pic>
      <p:sp>
        <p:nvSpPr>
          <p:cNvPr id="7" name="TextBox 6"/>
          <p:cNvSpPr txBox="1"/>
          <p:nvPr/>
        </p:nvSpPr>
        <p:spPr>
          <a:xfrm>
            <a:off x="4135901" y="3358247"/>
            <a:ext cx="1950916" cy="307777"/>
          </a:xfrm>
          <a:prstGeom prst="rect">
            <a:avLst/>
          </a:prstGeom>
          <a:noFill/>
        </p:spPr>
        <p:txBody>
          <a:bodyPr wrap="square" rtlCol="0">
            <a:spAutoFit/>
          </a:bodyPr>
          <a:lstStyle/>
          <a:p>
            <a:pPr algn="r"/>
            <a:r>
              <a:rPr lang="en-US" sz="1400" b="1">
                <a:solidFill>
                  <a:schemeClr val="bg1"/>
                </a:solidFill>
                <a:latin typeface="Avenir Black" charset="0"/>
                <a:ea typeface="Avenir Black" charset="0"/>
                <a:cs typeface="Avenir Black" charset="0"/>
              </a:rPr>
              <a:t>VMS Version 3</a:t>
            </a:r>
          </a:p>
        </p:txBody>
      </p:sp>
      <p:sp>
        <p:nvSpPr>
          <p:cNvPr id="8" name="TextBox 7"/>
          <p:cNvSpPr txBox="1"/>
          <p:nvPr/>
        </p:nvSpPr>
        <p:spPr>
          <a:xfrm>
            <a:off x="6228312" y="3358247"/>
            <a:ext cx="2053881" cy="307777"/>
          </a:xfrm>
          <a:prstGeom prst="rect">
            <a:avLst/>
          </a:prstGeom>
          <a:noFill/>
        </p:spPr>
        <p:txBody>
          <a:bodyPr wrap="square" rtlCol="0">
            <a:spAutoFit/>
          </a:bodyPr>
          <a:lstStyle/>
          <a:p>
            <a:r>
              <a:rPr lang="en-US" sz="1400">
                <a:solidFill>
                  <a:schemeClr val="bg1"/>
                </a:solidFill>
                <a:latin typeface="Avenir Medium" charset="0"/>
                <a:ea typeface="Avenir Medium" charset="0"/>
                <a:cs typeface="Avenir Medium" charset="0"/>
              </a:rPr>
              <a:t>AMI</a:t>
            </a:r>
          </a:p>
        </p:txBody>
      </p:sp>
      <p:cxnSp>
        <p:nvCxnSpPr>
          <p:cNvPr id="21" name="Straight Connector 20"/>
          <p:cNvCxnSpPr/>
          <p:nvPr/>
        </p:nvCxnSpPr>
        <p:spPr>
          <a:xfrm flipV="1">
            <a:off x="6157156" y="3311369"/>
            <a:ext cx="0" cy="324000"/>
          </a:xfrm>
          <a:prstGeom prst="line">
            <a:avLst/>
          </a:prstGeom>
          <a:ln w="3175">
            <a:solidFill>
              <a:srgbClr val="2BADD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cxnSpLocks/>
          </p:cNvCxnSpPr>
          <p:nvPr/>
        </p:nvCxnSpPr>
        <p:spPr>
          <a:xfrm>
            <a:off x="7869115" y="6579553"/>
            <a:ext cx="115179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7751135" y="6335898"/>
            <a:ext cx="1340111" cy="230832"/>
          </a:xfrm>
          <a:prstGeom prst="rect">
            <a:avLst/>
          </a:prstGeom>
          <a:noFill/>
        </p:spPr>
        <p:txBody>
          <a:bodyPr wrap="square" rtlCol="0">
            <a:spAutoFit/>
          </a:bodyPr>
          <a:lstStyle/>
          <a:p>
            <a:pPr algn="ctr"/>
            <a:r>
              <a:rPr lang="en-US" sz="900" b="1" dirty="0" err="1">
                <a:solidFill>
                  <a:schemeClr val="bg1"/>
                </a:solidFill>
                <a:latin typeface="Avenir Heavy" charset="0"/>
                <a:ea typeface="Avenir Heavy" charset="0"/>
                <a:cs typeface="Avenir Heavy" charset="0"/>
              </a:rPr>
              <a:t>www.infratec-uk.com</a:t>
            </a:r>
            <a:endParaRPr lang="en-US" sz="900" b="1" dirty="0">
              <a:solidFill>
                <a:schemeClr val="bg1"/>
              </a:solidFill>
              <a:latin typeface="Avenir Heavy" charset="0"/>
              <a:ea typeface="Avenir Heavy" charset="0"/>
              <a:cs typeface="Avenir Heavy" charset="0"/>
            </a:endParaRPr>
          </a:p>
        </p:txBody>
      </p:sp>
    </p:spTree>
    <p:extLst>
      <p:ext uri="{BB962C8B-B14F-4D97-AF65-F5344CB8AC3E}">
        <p14:creationId xmlns:p14="http://schemas.microsoft.com/office/powerpoint/2010/main" val="3641838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AMI General</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19</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4" name="Picture 3" descr="Diagram&#10;&#10;Description automatically generated">
            <a:extLst>
              <a:ext uri="{FF2B5EF4-FFF2-40B4-BE49-F238E27FC236}">
                <a16:creationId xmlns:a16="http://schemas.microsoft.com/office/drawing/2014/main" id="{4B8B8EBA-94C4-82D4-89F1-66B83F655B51}"/>
              </a:ext>
            </a:extLst>
          </p:cNvPr>
          <p:cNvPicPr>
            <a:picLocks noChangeAspect="1"/>
          </p:cNvPicPr>
          <p:nvPr/>
        </p:nvPicPr>
        <p:blipFill>
          <a:blip r:embed="rId3"/>
          <a:stretch>
            <a:fillRect/>
          </a:stretch>
        </p:blipFill>
        <p:spPr>
          <a:xfrm>
            <a:off x="4801805" y="1020900"/>
            <a:ext cx="4388615" cy="2798695"/>
          </a:xfrm>
          <a:prstGeom prst="rect">
            <a:avLst/>
          </a:prstGeom>
        </p:spPr>
      </p:pic>
      <p:graphicFrame>
        <p:nvGraphicFramePr>
          <p:cNvPr id="7" name="Table 6">
            <a:extLst>
              <a:ext uri="{FF2B5EF4-FFF2-40B4-BE49-F238E27FC236}">
                <a16:creationId xmlns:a16="http://schemas.microsoft.com/office/drawing/2014/main" id="{523ED439-33D3-83A8-A89C-016FAC90682B}"/>
              </a:ext>
            </a:extLst>
          </p:cNvPr>
          <p:cNvGraphicFramePr>
            <a:graphicFrameLocks noGrp="1"/>
          </p:cNvGraphicFramePr>
          <p:nvPr>
            <p:extLst>
              <p:ext uri="{D42A27DB-BD31-4B8C-83A1-F6EECF244321}">
                <p14:modId xmlns:p14="http://schemas.microsoft.com/office/powerpoint/2010/main" val="748850723"/>
              </p:ext>
            </p:extLst>
          </p:nvPr>
        </p:nvGraphicFramePr>
        <p:xfrm>
          <a:off x="350837" y="1020900"/>
          <a:ext cx="4313752" cy="2798695"/>
        </p:xfrm>
        <a:graphic>
          <a:graphicData uri="http://schemas.openxmlformats.org/drawingml/2006/table">
            <a:tbl>
              <a:tblPr>
                <a:tableStyleId>{5C22544A-7EE6-4342-B048-85BDC9FD1C3A}</a:tableStyleId>
              </a:tblPr>
              <a:tblGrid>
                <a:gridCol w="1596170">
                  <a:extLst>
                    <a:ext uri="{9D8B030D-6E8A-4147-A177-3AD203B41FA5}">
                      <a16:colId xmlns:a16="http://schemas.microsoft.com/office/drawing/2014/main" val="671750915"/>
                    </a:ext>
                  </a:extLst>
                </a:gridCol>
                <a:gridCol w="2717582">
                  <a:extLst>
                    <a:ext uri="{9D8B030D-6E8A-4147-A177-3AD203B41FA5}">
                      <a16:colId xmlns:a16="http://schemas.microsoft.com/office/drawing/2014/main" val="1299416682"/>
                    </a:ext>
                  </a:extLst>
                </a:gridCol>
              </a:tblGrid>
              <a:tr h="174734">
                <a:tc>
                  <a:txBody>
                    <a:bodyPr/>
                    <a:lstStyle/>
                    <a:p>
                      <a:pPr algn="l" fontAlgn="b"/>
                      <a:r>
                        <a:rPr lang="en-GB" sz="1000" u="none" strike="noStrike">
                          <a:effectLst/>
                        </a:rPr>
                        <a:t>Dimensions</a:t>
                      </a:r>
                      <a:endParaRPr lang="en-GB" sz="1000" b="0" i="0" u="none" strike="noStrike">
                        <a:solidFill>
                          <a:srgbClr val="000000"/>
                        </a:solidFill>
                        <a:effectLst/>
                        <a:latin typeface="Calibri" panose="020F0502020204030204" pitchFamily="34" charset="0"/>
                      </a:endParaRPr>
                    </a:p>
                  </a:txBody>
                  <a:tcPr marL="8191" marR="8191" marT="8191" marB="0" anchor="b"/>
                </a:tc>
                <a:tc>
                  <a:txBody>
                    <a:bodyPr/>
                    <a:lstStyle/>
                    <a:p>
                      <a:pPr algn="r" fontAlgn="b"/>
                      <a:r>
                        <a:rPr lang="en-GB" sz="1000" u="none" strike="noStrike">
                          <a:effectLst/>
                        </a:rPr>
                        <a:t>1840mm x 1480mm x 90mm</a:t>
                      </a:r>
                      <a:endParaRPr lang="en-GB" sz="1000" b="0" i="0" u="none" strike="noStrike">
                        <a:solidFill>
                          <a:srgbClr val="000000"/>
                        </a:solidFill>
                        <a:effectLst/>
                        <a:latin typeface="Calibri" panose="020F0502020204030204" pitchFamily="34" charset="0"/>
                      </a:endParaRPr>
                    </a:p>
                  </a:txBody>
                  <a:tcPr marL="8191" marR="8191" marT="8191" marB="0" anchor="b"/>
                </a:tc>
                <a:extLst>
                  <a:ext uri="{0D108BD9-81ED-4DB2-BD59-A6C34878D82A}">
                    <a16:rowId xmlns:a16="http://schemas.microsoft.com/office/drawing/2014/main" val="1240140420"/>
                  </a:ext>
                </a:extLst>
              </a:tr>
              <a:tr h="235511">
                <a:tc>
                  <a:txBody>
                    <a:bodyPr/>
                    <a:lstStyle/>
                    <a:p>
                      <a:pPr algn="l" fontAlgn="b"/>
                      <a:r>
                        <a:rPr lang="en-GB" sz="1000" u="none" strike="noStrike">
                          <a:effectLst/>
                        </a:rPr>
                        <a:t>Weight</a:t>
                      </a:r>
                      <a:endParaRPr lang="en-GB" sz="1000" b="0" i="0" u="none" strike="noStrike">
                        <a:solidFill>
                          <a:srgbClr val="000000"/>
                        </a:solidFill>
                        <a:effectLst/>
                        <a:latin typeface="Calibri" panose="020F0502020204030204" pitchFamily="34" charset="0"/>
                      </a:endParaRPr>
                    </a:p>
                  </a:txBody>
                  <a:tcPr marL="8191" marR="8191" marT="8191" marB="0" anchor="b"/>
                </a:tc>
                <a:tc>
                  <a:txBody>
                    <a:bodyPr/>
                    <a:lstStyle/>
                    <a:p>
                      <a:pPr algn="r" fontAlgn="b"/>
                      <a:r>
                        <a:rPr lang="en-GB" sz="1000" u="none" strike="noStrike">
                          <a:effectLst/>
                        </a:rPr>
                        <a:t>90kg</a:t>
                      </a:r>
                      <a:endParaRPr lang="en-GB" sz="1000" b="0" i="0" u="none" strike="noStrike">
                        <a:solidFill>
                          <a:srgbClr val="000000"/>
                        </a:solidFill>
                        <a:effectLst/>
                        <a:latin typeface="Calibri" panose="020F0502020204030204" pitchFamily="34" charset="0"/>
                      </a:endParaRPr>
                    </a:p>
                  </a:txBody>
                  <a:tcPr marL="8191" marR="8191" marT="8191" marB="0" anchor="b"/>
                </a:tc>
                <a:extLst>
                  <a:ext uri="{0D108BD9-81ED-4DB2-BD59-A6C34878D82A}">
                    <a16:rowId xmlns:a16="http://schemas.microsoft.com/office/drawing/2014/main" val="1840146905"/>
                  </a:ext>
                </a:extLst>
              </a:tr>
              <a:tr h="0">
                <a:tc>
                  <a:txBody>
                    <a:bodyPr/>
                    <a:lstStyle/>
                    <a:p>
                      <a:pPr algn="l" fontAlgn="b"/>
                      <a:r>
                        <a:rPr lang="en-GB" sz="1000" u="none" strike="noStrike">
                          <a:effectLst/>
                        </a:rPr>
                        <a:t>Power consumtion</a:t>
                      </a:r>
                      <a:endParaRPr lang="en-GB" sz="1000" b="0" i="0" u="none" strike="noStrike">
                        <a:solidFill>
                          <a:srgbClr val="000000"/>
                        </a:solidFill>
                        <a:effectLst/>
                        <a:latin typeface="Calibri" panose="020F0502020204030204" pitchFamily="34" charset="0"/>
                      </a:endParaRPr>
                    </a:p>
                  </a:txBody>
                  <a:tcPr marL="8191" marR="8191" marT="8191" marB="0" anchor="b"/>
                </a:tc>
                <a:tc>
                  <a:txBody>
                    <a:bodyPr/>
                    <a:lstStyle/>
                    <a:p>
                      <a:pPr algn="r" fontAlgn="b"/>
                      <a:r>
                        <a:rPr lang="en-GB" sz="1000" u="none" strike="noStrike">
                          <a:effectLst/>
                        </a:rPr>
                        <a:t>300W Maximum</a:t>
                      </a:r>
                      <a:endParaRPr lang="en-GB" sz="1000" b="0" i="0" u="none" strike="noStrike">
                        <a:solidFill>
                          <a:srgbClr val="000000"/>
                        </a:solidFill>
                        <a:effectLst/>
                        <a:latin typeface="Calibri" panose="020F0502020204030204" pitchFamily="34" charset="0"/>
                      </a:endParaRPr>
                    </a:p>
                  </a:txBody>
                  <a:tcPr marL="8191" marR="8191" marT="8191" marB="0" anchor="b"/>
                </a:tc>
                <a:extLst>
                  <a:ext uri="{0D108BD9-81ED-4DB2-BD59-A6C34878D82A}">
                    <a16:rowId xmlns:a16="http://schemas.microsoft.com/office/drawing/2014/main" val="3258124139"/>
                  </a:ext>
                </a:extLst>
              </a:tr>
              <a:tr h="174734">
                <a:tc>
                  <a:txBody>
                    <a:bodyPr/>
                    <a:lstStyle/>
                    <a:p>
                      <a:pPr algn="l" fontAlgn="b"/>
                      <a:r>
                        <a:rPr lang="en-GB" sz="1000" u="none" strike="noStrike">
                          <a:effectLst/>
                        </a:rPr>
                        <a:t>PSUs</a:t>
                      </a:r>
                      <a:endParaRPr lang="en-GB" sz="1000" b="0" i="0" u="none" strike="noStrike">
                        <a:solidFill>
                          <a:srgbClr val="000000"/>
                        </a:solidFill>
                        <a:effectLst/>
                        <a:latin typeface="Calibri" panose="020F0502020204030204" pitchFamily="34" charset="0"/>
                      </a:endParaRPr>
                    </a:p>
                  </a:txBody>
                  <a:tcPr marL="8191" marR="8191" marT="8191" marB="0" anchor="b"/>
                </a:tc>
                <a:tc>
                  <a:txBody>
                    <a:bodyPr/>
                    <a:lstStyle/>
                    <a:p>
                      <a:pPr algn="r" fontAlgn="b"/>
                      <a:r>
                        <a:rPr lang="en-GB" sz="900" u="none" strike="noStrike">
                          <a:effectLst/>
                        </a:rPr>
                        <a:t>2x </a:t>
                      </a:r>
                      <a:endParaRPr lang="en-GB" sz="900" b="0" i="0" u="none" strike="noStrike">
                        <a:solidFill>
                          <a:srgbClr val="000000"/>
                        </a:solidFill>
                        <a:effectLst/>
                        <a:latin typeface="ArialMT"/>
                      </a:endParaRPr>
                    </a:p>
                  </a:txBody>
                  <a:tcPr marL="8191" marR="8191" marT="8191" marB="0" anchor="b"/>
                </a:tc>
                <a:extLst>
                  <a:ext uri="{0D108BD9-81ED-4DB2-BD59-A6C34878D82A}">
                    <a16:rowId xmlns:a16="http://schemas.microsoft.com/office/drawing/2014/main" val="3590253124"/>
                  </a:ext>
                </a:extLst>
              </a:tr>
              <a:tr h="174734">
                <a:tc>
                  <a:txBody>
                    <a:bodyPr/>
                    <a:lstStyle/>
                    <a:p>
                      <a:pPr algn="l" fontAlgn="b"/>
                      <a:r>
                        <a:rPr lang="en-GB" sz="1000" u="none" strike="noStrike">
                          <a:effectLst/>
                        </a:rPr>
                        <a:t>Character Modules</a:t>
                      </a:r>
                      <a:endParaRPr lang="en-GB" sz="1000" b="0" i="0" u="none" strike="noStrike">
                        <a:solidFill>
                          <a:srgbClr val="000000"/>
                        </a:solidFill>
                        <a:effectLst/>
                        <a:latin typeface="Calibri" panose="020F0502020204030204" pitchFamily="34" charset="0"/>
                      </a:endParaRPr>
                    </a:p>
                  </a:txBody>
                  <a:tcPr marL="8191" marR="8191" marT="8191" marB="0" anchor="b"/>
                </a:tc>
                <a:tc>
                  <a:txBody>
                    <a:bodyPr/>
                    <a:lstStyle/>
                    <a:p>
                      <a:pPr algn="r" fontAlgn="b"/>
                      <a:r>
                        <a:rPr lang="en-GB" sz="1000" u="none" strike="noStrike">
                          <a:effectLst/>
                        </a:rPr>
                        <a:t>4 x MS4 V3, 8 x Red ring segments, 4 x Lanterns</a:t>
                      </a:r>
                      <a:endParaRPr lang="en-GB" sz="1000" b="0" i="0" u="none" strike="noStrike">
                        <a:solidFill>
                          <a:srgbClr val="000000"/>
                        </a:solidFill>
                        <a:effectLst/>
                        <a:latin typeface="Calibri" panose="020F0502020204030204" pitchFamily="34" charset="0"/>
                      </a:endParaRPr>
                    </a:p>
                  </a:txBody>
                  <a:tcPr marL="8191" marR="8191" marT="8191" marB="0" anchor="b"/>
                </a:tc>
                <a:extLst>
                  <a:ext uri="{0D108BD9-81ED-4DB2-BD59-A6C34878D82A}">
                    <a16:rowId xmlns:a16="http://schemas.microsoft.com/office/drawing/2014/main" val="3639811260"/>
                  </a:ext>
                </a:extLst>
              </a:tr>
              <a:tr h="174734">
                <a:tc>
                  <a:txBody>
                    <a:bodyPr/>
                    <a:lstStyle/>
                    <a:p>
                      <a:pPr algn="r" fontAlgn="b"/>
                      <a:r>
                        <a:rPr lang="en-GB" sz="1000" u="none" strike="noStrike">
                          <a:effectLst/>
                        </a:rPr>
                        <a:t> </a:t>
                      </a:r>
                      <a:endParaRPr lang="en-GB" sz="1000" b="0" i="0" u="none" strike="noStrike">
                        <a:solidFill>
                          <a:srgbClr val="000000"/>
                        </a:solidFill>
                        <a:effectLst/>
                        <a:latin typeface="Calibri" panose="020F0502020204030204" pitchFamily="34" charset="0"/>
                      </a:endParaRPr>
                    </a:p>
                  </a:txBody>
                  <a:tcPr marL="8191" marR="8191" marT="8191" marB="0" anchor="b"/>
                </a:tc>
                <a:tc>
                  <a:txBody>
                    <a:bodyPr/>
                    <a:lstStyle/>
                    <a:p>
                      <a:pPr algn="l" fontAlgn="b"/>
                      <a:r>
                        <a:rPr lang="en-GB" sz="1000" u="none" strike="noStrike">
                          <a:effectLst/>
                        </a:rPr>
                        <a:t> </a:t>
                      </a:r>
                      <a:endParaRPr lang="en-GB" sz="1000" b="0" i="0" u="none" strike="noStrike">
                        <a:solidFill>
                          <a:srgbClr val="000000"/>
                        </a:solidFill>
                        <a:effectLst/>
                        <a:latin typeface="ArialMT"/>
                      </a:endParaRPr>
                    </a:p>
                  </a:txBody>
                  <a:tcPr marL="8191" marR="8191" marT="8191" marB="0" anchor="b"/>
                </a:tc>
                <a:extLst>
                  <a:ext uri="{0D108BD9-81ED-4DB2-BD59-A6C34878D82A}">
                    <a16:rowId xmlns:a16="http://schemas.microsoft.com/office/drawing/2014/main" val="1446485392"/>
                  </a:ext>
                </a:extLst>
              </a:tr>
              <a:tr h="174734">
                <a:tc>
                  <a:txBody>
                    <a:bodyPr/>
                    <a:lstStyle/>
                    <a:p>
                      <a:pPr algn="r" fontAlgn="b"/>
                      <a:r>
                        <a:rPr lang="en-GB" sz="1000" u="none" strike="noStrike">
                          <a:effectLst/>
                        </a:rPr>
                        <a:t> </a:t>
                      </a:r>
                      <a:endParaRPr lang="en-GB" sz="1000" b="0" i="0" u="none" strike="noStrike">
                        <a:solidFill>
                          <a:srgbClr val="000000"/>
                        </a:solidFill>
                        <a:effectLst/>
                        <a:latin typeface="Calibri" panose="020F0502020204030204" pitchFamily="34" charset="0"/>
                      </a:endParaRPr>
                    </a:p>
                  </a:txBody>
                  <a:tcPr marL="8191" marR="8191" marT="8191" marB="0" anchor="b"/>
                </a:tc>
                <a:tc>
                  <a:txBody>
                    <a:bodyPr/>
                    <a:lstStyle/>
                    <a:p>
                      <a:pPr algn="l" fontAlgn="b"/>
                      <a:r>
                        <a:rPr lang="en-GB" sz="1000" u="none" strike="noStrike">
                          <a:effectLst/>
                        </a:rPr>
                        <a:t> </a:t>
                      </a:r>
                      <a:endParaRPr lang="en-GB" sz="1000" b="0" i="0" u="none" strike="noStrike">
                        <a:solidFill>
                          <a:srgbClr val="000000"/>
                        </a:solidFill>
                        <a:effectLst/>
                        <a:latin typeface="Calibri" panose="020F0502020204030204" pitchFamily="34" charset="0"/>
                      </a:endParaRPr>
                    </a:p>
                  </a:txBody>
                  <a:tcPr marL="8191" marR="8191" marT="8191" marB="0" anchor="b"/>
                </a:tc>
                <a:extLst>
                  <a:ext uri="{0D108BD9-81ED-4DB2-BD59-A6C34878D82A}">
                    <a16:rowId xmlns:a16="http://schemas.microsoft.com/office/drawing/2014/main" val="2522520849"/>
                  </a:ext>
                </a:extLst>
              </a:tr>
              <a:tr h="174734">
                <a:tc>
                  <a:txBody>
                    <a:bodyPr/>
                    <a:lstStyle/>
                    <a:p>
                      <a:pPr algn="r" fontAlgn="b"/>
                      <a:r>
                        <a:rPr lang="en-GB" sz="1000" u="none" strike="noStrike">
                          <a:effectLst/>
                        </a:rPr>
                        <a:t> </a:t>
                      </a:r>
                      <a:endParaRPr lang="en-GB" sz="1000" b="0" i="0" u="none" strike="noStrike">
                        <a:solidFill>
                          <a:srgbClr val="000000"/>
                        </a:solidFill>
                        <a:effectLst/>
                        <a:latin typeface="Calibri" panose="020F0502020204030204" pitchFamily="34" charset="0"/>
                      </a:endParaRPr>
                    </a:p>
                  </a:txBody>
                  <a:tcPr marL="8191" marR="8191" marT="8191" marB="0" anchor="b"/>
                </a:tc>
                <a:tc>
                  <a:txBody>
                    <a:bodyPr/>
                    <a:lstStyle/>
                    <a:p>
                      <a:pPr algn="l" fontAlgn="b"/>
                      <a:r>
                        <a:rPr lang="en-GB" sz="1000" u="none" strike="noStrike">
                          <a:effectLst/>
                        </a:rPr>
                        <a:t> </a:t>
                      </a:r>
                      <a:endParaRPr lang="en-GB" sz="1000" b="0" i="0" u="none" strike="noStrike">
                        <a:solidFill>
                          <a:srgbClr val="000000"/>
                        </a:solidFill>
                        <a:effectLst/>
                        <a:latin typeface="ArialMT"/>
                      </a:endParaRPr>
                    </a:p>
                  </a:txBody>
                  <a:tcPr marL="8191" marR="8191" marT="8191" marB="0" anchor="b"/>
                </a:tc>
                <a:extLst>
                  <a:ext uri="{0D108BD9-81ED-4DB2-BD59-A6C34878D82A}">
                    <a16:rowId xmlns:a16="http://schemas.microsoft.com/office/drawing/2014/main" val="64897534"/>
                  </a:ext>
                </a:extLst>
              </a:tr>
              <a:tr h="174734">
                <a:tc>
                  <a:txBody>
                    <a:bodyPr/>
                    <a:lstStyle/>
                    <a:p>
                      <a:pPr algn="l" fontAlgn="b"/>
                      <a:r>
                        <a:rPr lang="en-GB" sz="1000" u="none" strike="noStrike">
                          <a:effectLst/>
                        </a:rPr>
                        <a:t>Parameter </a:t>
                      </a:r>
                      <a:endParaRPr lang="en-GB" sz="1000" b="1" i="0" u="none" strike="noStrike">
                        <a:solidFill>
                          <a:srgbClr val="000000"/>
                        </a:solidFill>
                        <a:effectLst/>
                        <a:latin typeface="Arial" panose="020B0604020202020204" pitchFamily="34" charset="0"/>
                      </a:endParaRPr>
                    </a:p>
                  </a:txBody>
                  <a:tcPr marL="8191" marR="8191" marT="8191" marB="0" anchor="b"/>
                </a:tc>
                <a:tc>
                  <a:txBody>
                    <a:bodyPr/>
                    <a:lstStyle/>
                    <a:p>
                      <a:pPr algn="l" fontAlgn="b"/>
                      <a:r>
                        <a:rPr lang="en-GB" sz="1000" u="none" strike="noStrike">
                          <a:effectLst/>
                        </a:rPr>
                        <a:t>Value </a:t>
                      </a:r>
                      <a:endParaRPr lang="en-GB" sz="1000" b="1" i="0" u="none" strike="noStrike">
                        <a:solidFill>
                          <a:srgbClr val="000000"/>
                        </a:solidFill>
                        <a:effectLst/>
                        <a:latin typeface="Arial" panose="020B0604020202020204" pitchFamily="34" charset="0"/>
                      </a:endParaRPr>
                    </a:p>
                  </a:txBody>
                  <a:tcPr marL="8191" marR="8191" marT="8191" marB="0" anchor="b"/>
                </a:tc>
                <a:extLst>
                  <a:ext uri="{0D108BD9-81ED-4DB2-BD59-A6C34878D82A}">
                    <a16:rowId xmlns:a16="http://schemas.microsoft.com/office/drawing/2014/main" val="3226121656"/>
                  </a:ext>
                </a:extLst>
              </a:tr>
              <a:tr h="174734">
                <a:tc>
                  <a:txBody>
                    <a:bodyPr/>
                    <a:lstStyle/>
                    <a:p>
                      <a:pPr algn="l" fontAlgn="ctr"/>
                      <a:r>
                        <a:rPr lang="en-GB" sz="900" u="none" strike="noStrike">
                          <a:effectLst/>
                        </a:rPr>
                        <a:t>Display Type</a:t>
                      </a:r>
                      <a:endParaRPr lang="en-GB" sz="900" b="0" i="0" u="none" strike="noStrike">
                        <a:solidFill>
                          <a:srgbClr val="000000"/>
                        </a:solidFill>
                        <a:effectLst/>
                        <a:latin typeface="ArialMT"/>
                      </a:endParaRPr>
                    </a:p>
                  </a:txBody>
                  <a:tcPr marL="8191" marR="8191" marT="8191" marB="0" anchor="ctr"/>
                </a:tc>
                <a:tc>
                  <a:txBody>
                    <a:bodyPr/>
                    <a:lstStyle/>
                    <a:p>
                      <a:pPr algn="r" fontAlgn="b"/>
                      <a:r>
                        <a:rPr lang="en-GB" sz="900" u="none" strike="noStrike">
                          <a:effectLst/>
                        </a:rPr>
                        <a:t>Matrix RGB LEDs, Red Ring, and Lantern </a:t>
                      </a:r>
                      <a:endParaRPr lang="en-GB" sz="900" b="0" i="0" u="none" strike="noStrike">
                        <a:solidFill>
                          <a:srgbClr val="000000"/>
                        </a:solidFill>
                        <a:effectLst/>
                        <a:latin typeface="ArialMT"/>
                      </a:endParaRPr>
                    </a:p>
                  </a:txBody>
                  <a:tcPr marL="8191" marR="8191" marT="8191" marB="0" anchor="b"/>
                </a:tc>
                <a:extLst>
                  <a:ext uri="{0D108BD9-81ED-4DB2-BD59-A6C34878D82A}">
                    <a16:rowId xmlns:a16="http://schemas.microsoft.com/office/drawing/2014/main" val="2627585408"/>
                  </a:ext>
                </a:extLst>
              </a:tr>
              <a:tr h="174734">
                <a:tc>
                  <a:txBody>
                    <a:bodyPr/>
                    <a:lstStyle/>
                    <a:p>
                      <a:pPr algn="l" fontAlgn="ctr"/>
                      <a:r>
                        <a:rPr lang="en-GB" sz="900" u="none" strike="noStrike">
                          <a:effectLst/>
                        </a:rPr>
                        <a:t>Input Voltage Range </a:t>
                      </a:r>
                      <a:endParaRPr lang="en-GB" sz="900" b="0" i="0" u="none" strike="noStrike">
                        <a:solidFill>
                          <a:srgbClr val="000000"/>
                        </a:solidFill>
                        <a:effectLst/>
                        <a:latin typeface="ArialMT"/>
                      </a:endParaRPr>
                    </a:p>
                  </a:txBody>
                  <a:tcPr marL="8191" marR="8191" marT="8191" marB="0" anchor="ctr"/>
                </a:tc>
                <a:tc>
                  <a:txBody>
                    <a:bodyPr/>
                    <a:lstStyle/>
                    <a:p>
                      <a:pPr algn="r" fontAlgn="b"/>
                      <a:r>
                        <a:rPr lang="en-GB" sz="1000" u="none" strike="noStrike">
                          <a:effectLst/>
                        </a:rPr>
                        <a:t>80 - 264VAC, 47 - 63Hz</a:t>
                      </a:r>
                      <a:endParaRPr lang="en-GB" sz="1000" b="0" i="0" u="none" strike="noStrike">
                        <a:solidFill>
                          <a:srgbClr val="000000"/>
                        </a:solidFill>
                        <a:effectLst/>
                        <a:latin typeface="Calibri" panose="020F0502020204030204" pitchFamily="34" charset="0"/>
                      </a:endParaRPr>
                    </a:p>
                  </a:txBody>
                  <a:tcPr marL="8191" marR="8191" marT="8191" marB="0" anchor="b"/>
                </a:tc>
                <a:extLst>
                  <a:ext uri="{0D108BD9-81ED-4DB2-BD59-A6C34878D82A}">
                    <a16:rowId xmlns:a16="http://schemas.microsoft.com/office/drawing/2014/main" val="821182655"/>
                  </a:ext>
                </a:extLst>
              </a:tr>
              <a:tr h="305785">
                <a:tc>
                  <a:txBody>
                    <a:bodyPr/>
                    <a:lstStyle/>
                    <a:p>
                      <a:pPr algn="l" fontAlgn="ctr"/>
                      <a:r>
                        <a:rPr lang="en-GB" sz="900" u="none" strike="noStrike">
                          <a:effectLst/>
                        </a:rPr>
                        <a:t>Lantern Type</a:t>
                      </a:r>
                      <a:endParaRPr lang="en-GB" sz="900" b="0" i="0" u="none" strike="noStrike">
                        <a:solidFill>
                          <a:srgbClr val="000000"/>
                        </a:solidFill>
                        <a:effectLst/>
                        <a:latin typeface="ArialMT"/>
                      </a:endParaRPr>
                    </a:p>
                  </a:txBody>
                  <a:tcPr marL="8191" marR="8191" marT="8191" marB="0" anchor="ctr"/>
                </a:tc>
                <a:tc>
                  <a:txBody>
                    <a:bodyPr/>
                    <a:lstStyle/>
                    <a:p>
                      <a:pPr algn="r" fontAlgn="b"/>
                      <a:r>
                        <a:rPr lang="en-GB" sz="900" u="none" strike="noStrike">
                          <a:effectLst/>
                        </a:rPr>
                        <a:t>Physically separate compliant to BS EN 12368:2015 And BSEN 12966:2014 </a:t>
                      </a:r>
                      <a:endParaRPr lang="en-GB" sz="900" b="0" i="0" u="none" strike="noStrike">
                        <a:solidFill>
                          <a:srgbClr val="000000"/>
                        </a:solidFill>
                        <a:effectLst/>
                        <a:latin typeface="ArialMT"/>
                      </a:endParaRPr>
                    </a:p>
                  </a:txBody>
                  <a:tcPr marL="8191" marR="8191" marT="8191" marB="0" anchor="b"/>
                </a:tc>
                <a:extLst>
                  <a:ext uri="{0D108BD9-81ED-4DB2-BD59-A6C34878D82A}">
                    <a16:rowId xmlns:a16="http://schemas.microsoft.com/office/drawing/2014/main" val="2405393012"/>
                  </a:ext>
                </a:extLst>
              </a:tr>
              <a:tr h="174734">
                <a:tc>
                  <a:txBody>
                    <a:bodyPr/>
                    <a:lstStyle/>
                    <a:p>
                      <a:pPr algn="l" fontAlgn="ctr"/>
                      <a:r>
                        <a:rPr lang="en-GB" sz="1000" u="none" strike="noStrike">
                          <a:effectLst/>
                        </a:rPr>
                        <a:t>Optical Performance</a:t>
                      </a:r>
                      <a:endParaRPr lang="en-GB" sz="1000" b="0" i="0" u="none" strike="noStrike">
                        <a:solidFill>
                          <a:srgbClr val="000000"/>
                        </a:solidFill>
                        <a:effectLst/>
                        <a:latin typeface="Calibri" panose="020F0502020204030204" pitchFamily="34" charset="0"/>
                      </a:endParaRPr>
                    </a:p>
                  </a:txBody>
                  <a:tcPr marL="8191" marR="8191" marT="8191" marB="0" anchor="ctr"/>
                </a:tc>
                <a:tc>
                  <a:txBody>
                    <a:bodyPr/>
                    <a:lstStyle/>
                    <a:p>
                      <a:pPr algn="r" fontAlgn="b"/>
                      <a:r>
                        <a:rPr lang="en-GB" sz="900" u="none" strike="noStrike">
                          <a:effectLst/>
                        </a:rPr>
                        <a:t>BSEN 12966:2014 C2, L3, R3 </a:t>
                      </a:r>
                      <a:endParaRPr lang="en-GB" sz="900" b="0" i="0" u="none" strike="noStrike">
                        <a:solidFill>
                          <a:srgbClr val="000000"/>
                        </a:solidFill>
                        <a:effectLst/>
                        <a:latin typeface="ArialMT"/>
                      </a:endParaRPr>
                    </a:p>
                  </a:txBody>
                  <a:tcPr marL="8191" marR="8191" marT="8191" marB="0" anchor="b"/>
                </a:tc>
                <a:extLst>
                  <a:ext uri="{0D108BD9-81ED-4DB2-BD59-A6C34878D82A}">
                    <a16:rowId xmlns:a16="http://schemas.microsoft.com/office/drawing/2014/main" val="3698513792"/>
                  </a:ext>
                </a:extLst>
              </a:tr>
              <a:tr h="174734">
                <a:tc>
                  <a:txBody>
                    <a:bodyPr/>
                    <a:lstStyle/>
                    <a:p>
                      <a:pPr algn="l" fontAlgn="ctr"/>
                      <a:r>
                        <a:rPr lang="en-GB" sz="900" u="none" strike="noStrike">
                          <a:effectLst/>
                        </a:rPr>
                        <a:t>Environmental Performance  </a:t>
                      </a:r>
                      <a:endParaRPr lang="en-GB" sz="900" b="0" i="0" u="none" strike="noStrike">
                        <a:solidFill>
                          <a:srgbClr val="000000"/>
                        </a:solidFill>
                        <a:effectLst/>
                        <a:latin typeface="ArialMT"/>
                      </a:endParaRPr>
                    </a:p>
                  </a:txBody>
                  <a:tcPr marL="8191" marR="8191" marT="8191" marB="0" anchor="ctr"/>
                </a:tc>
                <a:tc>
                  <a:txBody>
                    <a:bodyPr/>
                    <a:lstStyle/>
                    <a:p>
                      <a:pPr algn="r" fontAlgn="b"/>
                      <a:r>
                        <a:rPr lang="en-GB" sz="900" u="none" strike="noStrike">
                          <a:effectLst/>
                        </a:rPr>
                        <a:t>BSEN 12966:2014 T1, P3, SP2 </a:t>
                      </a:r>
                      <a:endParaRPr lang="en-GB" sz="900" b="0" i="0" u="none" strike="noStrike">
                        <a:solidFill>
                          <a:srgbClr val="000000"/>
                        </a:solidFill>
                        <a:effectLst/>
                        <a:latin typeface="ArialMT"/>
                      </a:endParaRPr>
                    </a:p>
                  </a:txBody>
                  <a:tcPr marL="8191" marR="8191" marT="8191" marB="0" anchor="b"/>
                </a:tc>
                <a:extLst>
                  <a:ext uri="{0D108BD9-81ED-4DB2-BD59-A6C34878D82A}">
                    <a16:rowId xmlns:a16="http://schemas.microsoft.com/office/drawing/2014/main" val="2480563771"/>
                  </a:ext>
                </a:extLst>
              </a:tr>
              <a:tr h="174734">
                <a:tc>
                  <a:txBody>
                    <a:bodyPr/>
                    <a:lstStyle/>
                    <a:p>
                      <a:pPr algn="l" fontAlgn="ctr"/>
                      <a:r>
                        <a:rPr lang="en-GB" sz="1000" u="none" strike="noStrike">
                          <a:effectLst/>
                        </a:rPr>
                        <a:t>Reaction to horizontal load </a:t>
                      </a:r>
                      <a:endParaRPr lang="en-GB" sz="1000" b="0" i="0" u="none" strike="noStrike">
                        <a:solidFill>
                          <a:srgbClr val="000000"/>
                        </a:solidFill>
                        <a:effectLst/>
                        <a:latin typeface="Calibri" panose="020F0502020204030204" pitchFamily="34" charset="0"/>
                      </a:endParaRPr>
                    </a:p>
                  </a:txBody>
                  <a:tcPr marL="8191" marR="8191" marT="8191" marB="0" anchor="ctr"/>
                </a:tc>
                <a:tc>
                  <a:txBody>
                    <a:bodyPr/>
                    <a:lstStyle/>
                    <a:p>
                      <a:pPr algn="r" fontAlgn="b"/>
                      <a:r>
                        <a:rPr lang="en-GB" sz="900" u="none" strike="noStrike">
                          <a:effectLst/>
                        </a:rPr>
                        <a:t>WL8; PL0, DSL0; TDB1 </a:t>
                      </a:r>
                      <a:endParaRPr lang="en-GB" sz="900" b="0" i="0" u="none" strike="noStrike">
                        <a:solidFill>
                          <a:srgbClr val="000000"/>
                        </a:solidFill>
                        <a:effectLst/>
                        <a:latin typeface="ArialMT"/>
                      </a:endParaRPr>
                    </a:p>
                  </a:txBody>
                  <a:tcPr marL="8191" marR="8191" marT="8191" marB="0" anchor="b"/>
                </a:tc>
                <a:extLst>
                  <a:ext uri="{0D108BD9-81ED-4DB2-BD59-A6C34878D82A}">
                    <a16:rowId xmlns:a16="http://schemas.microsoft.com/office/drawing/2014/main" val="1535853449"/>
                  </a:ext>
                </a:extLst>
              </a:tr>
            </a:tbl>
          </a:graphicData>
        </a:graphic>
      </p:graphicFrame>
      <p:grpSp>
        <p:nvGrpSpPr>
          <p:cNvPr id="10" name="Group 9">
            <a:extLst>
              <a:ext uri="{FF2B5EF4-FFF2-40B4-BE49-F238E27FC236}">
                <a16:creationId xmlns:a16="http://schemas.microsoft.com/office/drawing/2014/main" id="{FC6E80FD-B6B1-FB8F-0858-7A3F7105AF49}"/>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88F0CBC2-6149-F2DA-AC33-4C559B95976B}"/>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DD692908-C959-ABDD-6CA7-CF08C0639231}"/>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624807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2400" b="1">
                <a:solidFill>
                  <a:srgbClr val="0E2129"/>
                </a:solidFill>
                <a:latin typeface="Avenir Black" charset="0"/>
                <a:ea typeface="Avenir Black" charset="0"/>
                <a:cs typeface="Avenir Black" charset="0"/>
              </a:rPr>
              <a:t>House Keeping</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2</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9FDDE029-017D-6F56-9A50-F7B965B295FC}"/>
              </a:ext>
            </a:extLst>
          </p:cNvPr>
          <p:cNvGrpSpPr/>
          <p:nvPr/>
        </p:nvGrpSpPr>
        <p:grpSpPr>
          <a:xfrm>
            <a:off x="681039" y="6377456"/>
            <a:ext cx="1387248" cy="244300"/>
            <a:chOff x="681039" y="6377456"/>
            <a:chExt cx="1387248" cy="244300"/>
          </a:xfrm>
        </p:grpSpPr>
        <p:cxnSp>
          <p:nvCxnSpPr>
            <p:cNvPr id="11" name="Straight Connector 10">
              <a:extLst>
                <a:ext uri="{FF2B5EF4-FFF2-40B4-BE49-F238E27FC236}">
                  <a16:creationId xmlns:a16="http://schemas.microsoft.com/office/drawing/2014/main" id="{11A81EB9-5A65-E944-99F6-18CD518CBEB0}"/>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BB83EA1-163C-544D-958D-13DE03204AC5}"/>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
        <p:nvSpPr>
          <p:cNvPr id="10" name="Content Placeholder 1">
            <a:extLst>
              <a:ext uri="{FF2B5EF4-FFF2-40B4-BE49-F238E27FC236}">
                <a16:creationId xmlns:a16="http://schemas.microsoft.com/office/drawing/2014/main" id="{55C66A10-C362-D54B-BBE2-E31D905A5C96}"/>
              </a:ext>
            </a:extLst>
          </p:cNvPr>
          <p:cNvSpPr txBox="1">
            <a:spLocks/>
          </p:cNvSpPr>
          <p:nvPr/>
        </p:nvSpPr>
        <p:spPr>
          <a:xfrm>
            <a:off x="751376" y="1382233"/>
            <a:ext cx="7180049" cy="46783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altLang="en-US" sz="2400" dirty="0">
                <a:latin typeface="Avenir Book" panose="02000503020000020003" pitchFamily="2" charset="0"/>
              </a:rPr>
              <a:t>We will be going into the workshop so, please...</a:t>
            </a:r>
          </a:p>
          <a:p>
            <a:pPr marL="0" indent="0">
              <a:buNone/>
            </a:pPr>
            <a:endParaRPr lang="en-GB" altLang="en-US" sz="2000" dirty="0">
              <a:latin typeface="Avenir Book" panose="02000503020000020003" pitchFamily="2" charset="0"/>
            </a:endParaRPr>
          </a:p>
          <a:p>
            <a:r>
              <a:rPr lang="en-GB" altLang="en-US" sz="1600" dirty="0">
                <a:latin typeface="Avenir Book" panose="02000503020000020003" pitchFamily="2" charset="0"/>
              </a:rPr>
              <a:t>Wear appropriate footwear</a:t>
            </a:r>
          </a:p>
          <a:p>
            <a:r>
              <a:rPr lang="en-GB" altLang="en-US" sz="1600" dirty="0">
                <a:latin typeface="Avenir Book" panose="02000503020000020003" pitchFamily="2" charset="0"/>
              </a:rPr>
              <a:t>Stay with group</a:t>
            </a:r>
          </a:p>
          <a:p>
            <a:r>
              <a:rPr lang="en-GB" altLang="en-US" sz="1600" dirty="0">
                <a:latin typeface="Avenir Book" panose="02000503020000020003" pitchFamily="2" charset="0"/>
              </a:rPr>
              <a:t>Signs are on wheels so be careful when working or leaning on signs</a:t>
            </a:r>
            <a:endParaRPr lang="en-US" altLang="en-US" sz="1600" dirty="0">
              <a:latin typeface="Avenir Book" panose="02000503020000020003" pitchFamily="2" charset="0"/>
            </a:endParaRPr>
          </a:p>
          <a:p>
            <a:r>
              <a:rPr lang="en-GB" altLang="en-US" sz="1600" dirty="0">
                <a:latin typeface="Avenir Book" panose="02000503020000020003" pitchFamily="2" charset="0"/>
              </a:rPr>
              <a:t>You are required to always display your name badge within the building. </a:t>
            </a:r>
          </a:p>
          <a:p>
            <a:r>
              <a:rPr lang="en-GB" altLang="en-US" sz="1600" dirty="0">
                <a:latin typeface="Avenir Book" panose="02000503020000020003" pitchFamily="2" charset="0"/>
              </a:rPr>
              <a:t>No fire alarms planned for today.</a:t>
            </a:r>
          </a:p>
          <a:p>
            <a:r>
              <a:rPr lang="en-GB" altLang="en-US" sz="1600" dirty="0">
                <a:latin typeface="Avenir Book" panose="02000503020000020003" pitchFamily="2" charset="0"/>
              </a:rPr>
              <a:t>Follow myself in the event of an alarm.</a:t>
            </a:r>
          </a:p>
          <a:p>
            <a:r>
              <a:rPr lang="en-GB" altLang="en-US" sz="1600" dirty="0">
                <a:latin typeface="Avenir Book" panose="02000503020000020003" pitchFamily="2" charset="0"/>
              </a:rPr>
              <a:t>Toilets are in reception or across in Unit 8.</a:t>
            </a:r>
          </a:p>
          <a:p>
            <a:pPr marL="0" indent="0">
              <a:buFont typeface="Arial" panose="020B0604020202020204" pitchFamily="34" charset="0"/>
              <a:buNone/>
            </a:pPr>
            <a:endParaRPr lang="en-US" sz="2000" dirty="0">
              <a:latin typeface="Avenir Book" panose="02000503020000020003" pitchFamily="2" charset="0"/>
              <a:ea typeface="Avenir" charset="0"/>
              <a:cs typeface="Avenir" charset="0"/>
            </a:endParaRPr>
          </a:p>
        </p:txBody>
      </p:sp>
    </p:spTree>
    <p:extLst>
      <p:ext uri="{BB962C8B-B14F-4D97-AF65-F5344CB8AC3E}">
        <p14:creationId xmlns:p14="http://schemas.microsoft.com/office/powerpoint/2010/main" val="9944152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AMI Mounting and Lifting</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20</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4" name="Picture 3" descr="Diagram, schematic&#10;&#10;Description automatically generated">
            <a:extLst>
              <a:ext uri="{FF2B5EF4-FFF2-40B4-BE49-F238E27FC236}">
                <a16:creationId xmlns:a16="http://schemas.microsoft.com/office/drawing/2014/main" id="{298BB889-C8D8-A6A6-F677-4EF2775A6A06}"/>
              </a:ext>
            </a:extLst>
          </p:cNvPr>
          <p:cNvPicPr>
            <a:picLocks noChangeAspect="1"/>
          </p:cNvPicPr>
          <p:nvPr/>
        </p:nvPicPr>
        <p:blipFill>
          <a:blip r:embed="rId3"/>
          <a:stretch>
            <a:fillRect/>
          </a:stretch>
        </p:blipFill>
        <p:spPr>
          <a:xfrm>
            <a:off x="2360427" y="1199873"/>
            <a:ext cx="4239155" cy="4832044"/>
          </a:xfrm>
          <a:prstGeom prst="rect">
            <a:avLst/>
          </a:prstGeom>
        </p:spPr>
      </p:pic>
      <p:grpSp>
        <p:nvGrpSpPr>
          <p:cNvPr id="10" name="Group 9">
            <a:extLst>
              <a:ext uri="{FF2B5EF4-FFF2-40B4-BE49-F238E27FC236}">
                <a16:creationId xmlns:a16="http://schemas.microsoft.com/office/drawing/2014/main" id="{CAAC7164-1B36-1CFC-1C9D-CB4D826156A1}"/>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67886DD0-C8BC-6723-C98A-D5B4CCBC66B2}"/>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C732B295-C66F-46A2-C7B0-69CDEE808EFC}"/>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26399628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Header</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21</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AD63D1D9-6F1A-2331-9110-7BC0389200D0}"/>
              </a:ext>
            </a:extLst>
          </p:cNvPr>
          <p:cNvPicPr/>
          <p:nvPr/>
        </p:nvPicPr>
        <p:blipFill>
          <a:blip r:embed="rId3"/>
          <a:stretch>
            <a:fillRect/>
          </a:stretch>
        </p:blipFill>
        <p:spPr>
          <a:xfrm>
            <a:off x="1914842" y="923842"/>
            <a:ext cx="6076315" cy="4352290"/>
          </a:xfrm>
          <a:prstGeom prst="rect">
            <a:avLst/>
          </a:prstGeom>
        </p:spPr>
      </p:pic>
      <p:sp>
        <p:nvSpPr>
          <p:cNvPr id="14" name="TextBox 13">
            <a:extLst>
              <a:ext uri="{FF2B5EF4-FFF2-40B4-BE49-F238E27FC236}">
                <a16:creationId xmlns:a16="http://schemas.microsoft.com/office/drawing/2014/main" id="{1D6CBAC2-7EEF-B7A4-E62B-9D99C275AF8F}"/>
              </a:ext>
            </a:extLst>
          </p:cNvPr>
          <p:cNvSpPr txBox="1"/>
          <p:nvPr/>
        </p:nvSpPr>
        <p:spPr>
          <a:xfrm>
            <a:off x="1914842" y="5567006"/>
            <a:ext cx="4954656" cy="367152"/>
          </a:xfrm>
          <a:prstGeom prst="rect">
            <a:avLst/>
          </a:prstGeom>
          <a:noFill/>
        </p:spPr>
        <p:txBody>
          <a:bodyPr wrap="square">
            <a:spAutoFit/>
          </a:bodyPr>
          <a:lstStyle/>
          <a:p>
            <a:pPr marL="6350" marR="365760" indent="-6350" algn="ctr">
              <a:lnSpc>
                <a:spcPct val="107000"/>
              </a:lnSpc>
              <a:spcAft>
                <a:spcPts val="635"/>
              </a:spcAft>
            </a:pPr>
            <a:r>
              <a:rPr lang="en-GB" sz="1800" b="1" kern="0">
                <a:solidFill>
                  <a:srgbClr val="000000"/>
                </a:solidFill>
                <a:effectLst/>
                <a:latin typeface="Arial" panose="020B0604020202020204" pitchFamily="34" charset="0"/>
                <a:ea typeface="Arial" panose="020B0604020202020204" pitchFamily="34" charset="0"/>
              </a:rPr>
              <a:t>Figure 38 - AMI Supplies </a:t>
            </a:r>
            <a:endParaRPr lang="en-GB" sz="1600" b="1" kern="0">
              <a:solidFill>
                <a:srgbClr val="404040"/>
              </a:solidFill>
              <a:effectLst/>
              <a:latin typeface="Arial" panose="020B0604020202020204" pitchFamily="34" charset="0"/>
              <a:ea typeface="Arial" panose="020B0604020202020204" pitchFamily="34" charset="0"/>
            </a:endParaRPr>
          </a:p>
        </p:txBody>
      </p:sp>
      <p:grpSp>
        <p:nvGrpSpPr>
          <p:cNvPr id="12" name="Group 11">
            <a:extLst>
              <a:ext uri="{FF2B5EF4-FFF2-40B4-BE49-F238E27FC236}">
                <a16:creationId xmlns:a16="http://schemas.microsoft.com/office/drawing/2014/main" id="{FF7E00D7-9399-16B2-10B4-FE1E458CD697}"/>
              </a:ext>
            </a:extLst>
          </p:cNvPr>
          <p:cNvGrpSpPr/>
          <p:nvPr/>
        </p:nvGrpSpPr>
        <p:grpSpPr>
          <a:xfrm>
            <a:off x="681039" y="6377456"/>
            <a:ext cx="1387248" cy="244300"/>
            <a:chOff x="681039" y="6377456"/>
            <a:chExt cx="1387248" cy="244300"/>
          </a:xfrm>
        </p:grpSpPr>
        <p:cxnSp>
          <p:nvCxnSpPr>
            <p:cNvPr id="15" name="Straight Connector 14">
              <a:extLst>
                <a:ext uri="{FF2B5EF4-FFF2-40B4-BE49-F238E27FC236}">
                  <a16:creationId xmlns:a16="http://schemas.microsoft.com/office/drawing/2014/main" id="{6CFD84EB-5271-430F-FD66-6DAC6CF14219}"/>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49EFABC-7F2B-6F06-E50C-8E091899C963}"/>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5976125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Header</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22</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3" name="Picture 2" descr="A picture containing text, indoor, electronics&#10;&#10;Description automatically generated">
            <a:extLst>
              <a:ext uri="{FF2B5EF4-FFF2-40B4-BE49-F238E27FC236}">
                <a16:creationId xmlns:a16="http://schemas.microsoft.com/office/drawing/2014/main" id="{130C0621-3447-B789-6294-CAC4CB88F275}"/>
              </a:ext>
            </a:extLst>
          </p:cNvPr>
          <p:cNvPicPr>
            <a:picLocks noChangeAspect="1"/>
          </p:cNvPicPr>
          <p:nvPr/>
        </p:nvPicPr>
        <p:blipFill rotWithShape="1">
          <a:blip r:embed="rId3"/>
          <a:srcRect t="2323"/>
          <a:stretch/>
        </p:blipFill>
        <p:spPr>
          <a:xfrm>
            <a:off x="1380248" y="865722"/>
            <a:ext cx="6939012" cy="5512378"/>
          </a:xfrm>
          <a:prstGeom prst="rect">
            <a:avLst/>
          </a:prstGeom>
        </p:spPr>
      </p:pic>
      <p:grpSp>
        <p:nvGrpSpPr>
          <p:cNvPr id="10" name="Group 9">
            <a:extLst>
              <a:ext uri="{FF2B5EF4-FFF2-40B4-BE49-F238E27FC236}">
                <a16:creationId xmlns:a16="http://schemas.microsoft.com/office/drawing/2014/main" id="{4742AB6D-D008-CC0A-161B-CB704F862FFC}"/>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CD012DE9-4AA9-C1B4-D76C-6E6F27FEDAEA}"/>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90E2895-8012-ECEB-2802-003120617855}"/>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4714288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AMI Cat5 Cable Routing</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23</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3" name="Picture 2" descr="Diagram&#10;&#10;Description automatically generated">
            <a:extLst>
              <a:ext uri="{FF2B5EF4-FFF2-40B4-BE49-F238E27FC236}">
                <a16:creationId xmlns:a16="http://schemas.microsoft.com/office/drawing/2014/main" id="{EA659AAF-9C81-814A-C205-EEAC4029099E}"/>
              </a:ext>
            </a:extLst>
          </p:cNvPr>
          <p:cNvPicPr>
            <a:picLocks noChangeAspect="1"/>
          </p:cNvPicPr>
          <p:nvPr/>
        </p:nvPicPr>
        <p:blipFill>
          <a:blip r:embed="rId3"/>
          <a:stretch>
            <a:fillRect/>
          </a:stretch>
        </p:blipFill>
        <p:spPr>
          <a:xfrm>
            <a:off x="2907080" y="1106370"/>
            <a:ext cx="4700104" cy="4861066"/>
          </a:xfrm>
          <a:prstGeom prst="rect">
            <a:avLst/>
          </a:prstGeom>
        </p:spPr>
      </p:pic>
      <p:sp>
        <p:nvSpPr>
          <p:cNvPr id="4" name="TextBox 3">
            <a:extLst>
              <a:ext uri="{FF2B5EF4-FFF2-40B4-BE49-F238E27FC236}">
                <a16:creationId xmlns:a16="http://schemas.microsoft.com/office/drawing/2014/main" id="{4DC430E9-B40B-3287-15C4-619A3E865373}"/>
              </a:ext>
            </a:extLst>
          </p:cNvPr>
          <p:cNvSpPr txBox="1"/>
          <p:nvPr/>
        </p:nvSpPr>
        <p:spPr>
          <a:xfrm>
            <a:off x="557779" y="1272208"/>
            <a:ext cx="1766061" cy="369332"/>
          </a:xfrm>
          <a:prstGeom prst="rect">
            <a:avLst/>
          </a:prstGeom>
          <a:noFill/>
        </p:spPr>
        <p:txBody>
          <a:bodyPr wrap="none" rtlCol="0">
            <a:spAutoFit/>
          </a:bodyPr>
          <a:lstStyle/>
          <a:p>
            <a:r>
              <a:rPr lang="en-GB" b="1"/>
              <a:t>FROM THE BACK</a:t>
            </a:r>
          </a:p>
        </p:txBody>
      </p:sp>
      <p:grpSp>
        <p:nvGrpSpPr>
          <p:cNvPr id="10" name="Group 9">
            <a:extLst>
              <a:ext uri="{FF2B5EF4-FFF2-40B4-BE49-F238E27FC236}">
                <a16:creationId xmlns:a16="http://schemas.microsoft.com/office/drawing/2014/main" id="{98F4EAB2-690F-AE45-1767-CBA3622F8DA6}"/>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49D28DEE-1528-3021-0EDE-3F9A8A554182}"/>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1933F3F-4AFE-AF4C-B23F-2E02B9A8B6DB}"/>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35547494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Character Module User LEDS</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24</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graphicFrame>
        <p:nvGraphicFramePr>
          <p:cNvPr id="3" name="Table 2">
            <a:extLst>
              <a:ext uri="{FF2B5EF4-FFF2-40B4-BE49-F238E27FC236}">
                <a16:creationId xmlns:a16="http://schemas.microsoft.com/office/drawing/2014/main" id="{42969F2E-7623-5577-7FEA-2B338EFE25B2}"/>
              </a:ext>
            </a:extLst>
          </p:cNvPr>
          <p:cNvGraphicFramePr>
            <a:graphicFrameLocks noGrp="1"/>
          </p:cNvGraphicFramePr>
          <p:nvPr>
            <p:extLst>
              <p:ext uri="{D42A27DB-BD31-4B8C-83A1-F6EECF244321}">
                <p14:modId xmlns:p14="http://schemas.microsoft.com/office/powerpoint/2010/main" val="4028385855"/>
              </p:ext>
            </p:extLst>
          </p:nvPr>
        </p:nvGraphicFramePr>
        <p:xfrm>
          <a:off x="681038" y="1232458"/>
          <a:ext cx="6124740" cy="4903451"/>
        </p:xfrm>
        <a:graphic>
          <a:graphicData uri="http://schemas.openxmlformats.org/drawingml/2006/table">
            <a:tbl>
              <a:tblPr firstRow="1" firstCol="1" bandRow="1">
                <a:tableStyleId>{5C22544A-7EE6-4342-B048-85BDC9FD1C3A}</a:tableStyleId>
              </a:tblPr>
              <a:tblGrid>
                <a:gridCol w="711481">
                  <a:extLst>
                    <a:ext uri="{9D8B030D-6E8A-4147-A177-3AD203B41FA5}">
                      <a16:colId xmlns:a16="http://schemas.microsoft.com/office/drawing/2014/main" val="2600549719"/>
                    </a:ext>
                  </a:extLst>
                </a:gridCol>
                <a:gridCol w="1421534">
                  <a:extLst>
                    <a:ext uri="{9D8B030D-6E8A-4147-A177-3AD203B41FA5}">
                      <a16:colId xmlns:a16="http://schemas.microsoft.com/office/drawing/2014/main" val="1605627192"/>
                    </a:ext>
                  </a:extLst>
                </a:gridCol>
                <a:gridCol w="3991725">
                  <a:extLst>
                    <a:ext uri="{9D8B030D-6E8A-4147-A177-3AD203B41FA5}">
                      <a16:colId xmlns:a16="http://schemas.microsoft.com/office/drawing/2014/main" val="3118327179"/>
                    </a:ext>
                  </a:extLst>
                </a:gridCol>
              </a:tblGrid>
              <a:tr h="492405">
                <a:tc>
                  <a:txBody>
                    <a:bodyPr/>
                    <a:lstStyle/>
                    <a:p>
                      <a:pPr marL="1270" indent="-6350" algn="l">
                        <a:lnSpc>
                          <a:spcPct val="107000"/>
                        </a:lnSpc>
                        <a:spcAft>
                          <a:spcPts val="845"/>
                        </a:spcAft>
                      </a:pPr>
                      <a:r>
                        <a:rPr lang="en-GB" sz="1000">
                          <a:effectLst/>
                        </a:rPr>
                        <a:t>LED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tc>
                  <a:txBody>
                    <a:bodyPr/>
                    <a:lstStyle/>
                    <a:p>
                      <a:pPr marL="6350" indent="-6350" algn="l">
                        <a:lnSpc>
                          <a:spcPct val="107000"/>
                        </a:lnSpc>
                        <a:spcAft>
                          <a:spcPts val="845"/>
                        </a:spcAft>
                      </a:pPr>
                      <a:r>
                        <a:rPr lang="en-GB" sz="1000">
                          <a:effectLst/>
                        </a:rPr>
                        <a:t>Purpose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tc>
                  <a:txBody>
                    <a:bodyPr/>
                    <a:lstStyle/>
                    <a:p>
                      <a:pPr marL="1270" indent="-6350" algn="l">
                        <a:lnSpc>
                          <a:spcPct val="107000"/>
                        </a:lnSpc>
                        <a:spcAft>
                          <a:spcPts val="845"/>
                        </a:spcAft>
                      </a:pPr>
                      <a:r>
                        <a:rPr lang="en-GB" sz="1000">
                          <a:effectLst/>
                        </a:rPr>
                        <a:t>Indication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extLst>
                  <a:ext uri="{0D108BD9-81ED-4DB2-BD59-A6C34878D82A}">
                    <a16:rowId xmlns:a16="http://schemas.microsoft.com/office/drawing/2014/main" val="3362155020"/>
                  </a:ext>
                </a:extLst>
              </a:tr>
              <a:tr h="843080">
                <a:tc>
                  <a:txBody>
                    <a:bodyPr/>
                    <a:lstStyle/>
                    <a:p>
                      <a:pPr marL="1270" indent="-6350" algn="l">
                        <a:lnSpc>
                          <a:spcPct val="107000"/>
                        </a:lnSpc>
                        <a:spcAft>
                          <a:spcPts val="845"/>
                        </a:spcAft>
                      </a:pPr>
                      <a:r>
                        <a:rPr lang="en-GB" sz="1000">
                          <a:effectLst/>
                        </a:rPr>
                        <a:t>USER0&amp;1</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6350" indent="-6350" algn="l">
                        <a:lnSpc>
                          <a:spcPct val="107000"/>
                        </a:lnSpc>
                        <a:spcAft>
                          <a:spcPts val="845"/>
                        </a:spcAft>
                      </a:pPr>
                      <a:r>
                        <a:rPr lang="en-GB" sz="1000">
                          <a:effectLst/>
                        </a:rPr>
                        <a:t>Lantern sync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1270" indent="-6350" algn="l">
                        <a:lnSpc>
                          <a:spcPct val="107000"/>
                        </a:lnSpc>
                        <a:spcAft>
                          <a:spcPts val="845"/>
                        </a:spcAft>
                      </a:pPr>
                      <a:r>
                        <a:rPr lang="en-GB" sz="1000">
                          <a:effectLst/>
                        </a:rPr>
                        <a:t>Flashes at 400 msec with the Lantern Sync signal. This signal is synchronised by messages received from the Gantry Controller via the Hub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extLst>
                  <a:ext uri="{0D108BD9-81ED-4DB2-BD59-A6C34878D82A}">
                    <a16:rowId xmlns:a16="http://schemas.microsoft.com/office/drawing/2014/main" val="3936389380"/>
                  </a:ext>
                </a:extLst>
              </a:tr>
              <a:tr h="1171837">
                <a:tc>
                  <a:txBody>
                    <a:bodyPr/>
                    <a:lstStyle/>
                    <a:p>
                      <a:pPr marL="1270" indent="-6350" algn="l">
                        <a:lnSpc>
                          <a:spcPct val="107000"/>
                        </a:lnSpc>
                        <a:spcAft>
                          <a:spcPts val="845"/>
                        </a:spcAft>
                      </a:pPr>
                      <a:r>
                        <a:rPr lang="en-GB" sz="1000">
                          <a:effectLst/>
                        </a:rPr>
                        <a:t>USER8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6350" indent="-6350" algn="l">
                        <a:lnSpc>
                          <a:spcPct val="107000"/>
                        </a:lnSpc>
                        <a:spcAft>
                          <a:spcPts val="10"/>
                        </a:spcAft>
                      </a:pPr>
                      <a:r>
                        <a:rPr lang="en-GB" sz="1000">
                          <a:effectLst/>
                        </a:rPr>
                        <a:t>Tx indicator </a:t>
                      </a:r>
                      <a:endParaRPr lang="en-GB" sz="1200">
                        <a:effectLst/>
                      </a:endParaRPr>
                    </a:p>
                    <a:p>
                      <a:pPr marL="6350" indent="-6350" algn="l">
                        <a:lnSpc>
                          <a:spcPct val="107000"/>
                        </a:lnSpc>
                        <a:spcAft>
                          <a:spcPts val="845"/>
                        </a:spcAft>
                      </a:pPr>
                      <a:r>
                        <a:rPr lang="en-GB" sz="1000">
                          <a:effectLst/>
                        </a:rPr>
                        <a:t>(USARTS 1 to 3)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1270" indent="-6350" algn="l">
                        <a:lnSpc>
                          <a:spcPct val="107000"/>
                        </a:lnSpc>
                        <a:spcAft>
                          <a:spcPts val="1020"/>
                        </a:spcAft>
                      </a:pPr>
                      <a:r>
                        <a:rPr lang="en-GB" sz="1000">
                          <a:effectLst/>
                        </a:rPr>
                        <a:t>Transmit Indicator </a:t>
                      </a:r>
                      <a:endParaRPr lang="en-GB" sz="1200">
                        <a:effectLst/>
                      </a:endParaRPr>
                    </a:p>
                    <a:p>
                      <a:pPr marL="1270" indent="-6350" algn="l">
                        <a:lnSpc>
                          <a:spcPct val="107000"/>
                        </a:lnSpc>
                        <a:spcAft>
                          <a:spcPts val="845"/>
                        </a:spcAft>
                      </a:pPr>
                      <a:r>
                        <a:rPr lang="en-GB" sz="1000">
                          <a:effectLst/>
                        </a:rPr>
                        <a:t>Flashes on replies to messages received from the Gantry Controller, on either the primary or secondary comms channel, via the Hub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extLst>
                  <a:ext uri="{0D108BD9-81ED-4DB2-BD59-A6C34878D82A}">
                    <a16:rowId xmlns:a16="http://schemas.microsoft.com/office/drawing/2014/main" val="1235041409"/>
                  </a:ext>
                </a:extLst>
              </a:tr>
              <a:tr h="678993">
                <a:tc>
                  <a:txBody>
                    <a:bodyPr/>
                    <a:lstStyle/>
                    <a:p>
                      <a:pPr marL="1270" indent="-6350" algn="l">
                        <a:lnSpc>
                          <a:spcPct val="107000"/>
                        </a:lnSpc>
                        <a:spcAft>
                          <a:spcPts val="845"/>
                        </a:spcAft>
                      </a:pPr>
                      <a:r>
                        <a:rPr lang="en-GB" sz="1000">
                          <a:effectLst/>
                        </a:rPr>
                        <a:t>USER9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6350" indent="-6350" algn="l">
                        <a:lnSpc>
                          <a:spcPct val="107000"/>
                        </a:lnSpc>
                        <a:spcAft>
                          <a:spcPts val="10"/>
                        </a:spcAft>
                      </a:pPr>
                      <a:r>
                        <a:rPr lang="en-GB" sz="1000">
                          <a:effectLst/>
                        </a:rPr>
                        <a:t>Rx indicator </a:t>
                      </a:r>
                      <a:endParaRPr lang="en-GB" sz="1200">
                        <a:effectLst/>
                      </a:endParaRPr>
                    </a:p>
                    <a:p>
                      <a:pPr marL="6350" indent="-6350" algn="l">
                        <a:lnSpc>
                          <a:spcPct val="107000"/>
                        </a:lnSpc>
                        <a:spcAft>
                          <a:spcPts val="845"/>
                        </a:spcAft>
                      </a:pPr>
                      <a:r>
                        <a:rPr lang="en-GB" sz="1000">
                          <a:effectLst/>
                        </a:rPr>
                        <a:t>(USARTS 1 to 3)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b"/>
                </a:tc>
                <a:tc>
                  <a:txBody>
                    <a:bodyPr/>
                    <a:lstStyle/>
                    <a:p>
                      <a:pPr marL="1270" indent="-6350" algn="l">
                        <a:lnSpc>
                          <a:spcPct val="107000"/>
                        </a:lnSpc>
                        <a:spcAft>
                          <a:spcPts val="10"/>
                        </a:spcAft>
                      </a:pPr>
                      <a:r>
                        <a:rPr lang="en-GB" sz="1000">
                          <a:effectLst/>
                        </a:rPr>
                        <a:t> </a:t>
                      </a:r>
                      <a:endParaRPr lang="en-GB" sz="1200">
                        <a:effectLst/>
                      </a:endParaRPr>
                    </a:p>
                    <a:p>
                      <a:pPr marL="1270" indent="-6350" algn="l">
                        <a:lnSpc>
                          <a:spcPct val="107000"/>
                        </a:lnSpc>
                        <a:spcAft>
                          <a:spcPts val="845"/>
                        </a:spcAft>
                      </a:pPr>
                      <a:r>
                        <a:rPr lang="en-GB" sz="1000">
                          <a:effectLst/>
                        </a:rPr>
                        <a:t>Receive Indicator </a:t>
                      </a:r>
                      <a:endParaRPr lang="en-GB" sz="1200">
                        <a:effectLst/>
                      </a:endParaRPr>
                    </a:p>
                    <a:p>
                      <a:pPr marL="1270" indent="-6350" algn="l">
                        <a:lnSpc>
                          <a:spcPct val="107000"/>
                        </a:lnSpc>
                        <a:spcAft>
                          <a:spcPts val="845"/>
                        </a:spcAft>
                      </a:pPr>
                      <a:r>
                        <a:rPr lang="en-GB" sz="1000">
                          <a:effectLst/>
                        </a:rPr>
                        <a:t>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extLst>
                  <a:ext uri="{0D108BD9-81ED-4DB2-BD59-A6C34878D82A}">
                    <a16:rowId xmlns:a16="http://schemas.microsoft.com/office/drawing/2014/main" val="649478883"/>
                  </a:ext>
                </a:extLst>
              </a:tr>
              <a:tr h="562102">
                <a:tc>
                  <a:txBody>
                    <a:bodyPr/>
                    <a:lstStyle/>
                    <a:p>
                      <a:pPr marL="6350" indent="-6350" algn="l">
                        <a:lnSpc>
                          <a:spcPct val="107000"/>
                        </a:lnSpc>
                        <a:spcAft>
                          <a:spcPts val="800"/>
                        </a:spcAft>
                      </a:pPr>
                      <a:r>
                        <a:rPr lang="en-GB" sz="1200">
                          <a:effectLst/>
                        </a:rPr>
                        <a:t>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6350" indent="-6350" algn="l">
                        <a:lnSpc>
                          <a:spcPct val="107000"/>
                        </a:lnSpc>
                        <a:spcAft>
                          <a:spcPts val="800"/>
                        </a:spcAft>
                      </a:pPr>
                      <a:r>
                        <a:rPr lang="en-GB" sz="1200">
                          <a:effectLst/>
                        </a:rPr>
                        <a:t>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1270" indent="-6350" algn="l">
                        <a:lnSpc>
                          <a:spcPct val="107000"/>
                        </a:lnSpc>
                        <a:spcAft>
                          <a:spcPts val="845"/>
                        </a:spcAft>
                      </a:pPr>
                      <a:r>
                        <a:rPr lang="en-GB" sz="1000">
                          <a:effectLst/>
                        </a:rPr>
                        <a:t>Flashes on receipt of messages received from the Gantry Controller, on either the primary or secondary comms channel, via the MS4 Controller / Hub.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extLst>
                  <a:ext uri="{0D108BD9-81ED-4DB2-BD59-A6C34878D82A}">
                    <a16:rowId xmlns:a16="http://schemas.microsoft.com/office/drawing/2014/main" val="2950008929"/>
                  </a:ext>
                </a:extLst>
              </a:tr>
              <a:tr h="492405">
                <a:tc>
                  <a:txBody>
                    <a:bodyPr/>
                    <a:lstStyle/>
                    <a:p>
                      <a:pPr marL="1270" indent="-6350" algn="just">
                        <a:lnSpc>
                          <a:spcPct val="107000"/>
                        </a:lnSpc>
                        <a:spcAft>
                          <a:spcPts val="845"/>
                        </a:spcAft>
                      </a:pPr>
                      <a:r>
                        <a:rPr lang="en-GB" sz="1000">
                          <a:effectLst/>
                        </a:rPr>
                        <a:t>USER11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tc>
                  <a:txBody>
                    <a:bodyPr/>
                    <a:lstStyle/>
                    <a:p>
                      <a:pPr marL="6350" indent="-6350" algn="l">
                        <a:lnSpc>
                          <a:spcPct val="107000"/>
                        </a:lnSpc>
                        <a:spcAft>
                          <a:spcPts val="845"/>
                        </a:spcAft>
                      </a:pPr>
                      <a:r>
                        <a:rPr lang="en-GB" sz="1000">
                          <a:effectLst/>
                        </a:rPr>
                        <a:t>Heartbeat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tc>
                  <a:txBody>
                    <a:bodyPr/>
                    <a:lstStyle/>
                    <a:p>
                      <a:pPr marL="1270" indent="-6350" algn="l">
                        <a:lnSpc>
                          <a:spcPct val="107000"/>
                        </a:lnSpc>
                        <a:spcAft>
                          <a:spcPts val="845"/>
                        </a:spcAft>
                      </a:pPr>
                      <a:r>
                        <a:rPr lang="en-GB" sz="1000">
                          <a:effectLst/>
                        </a:rPr>
                        <a:t> </a:t>
                      </a:r>
                      <a:endParaRPr lang="en-GB" sz="1200">
                        <a:effectLst/>
                      </a:endParaRPr>
                    </a:p>
                    <a:p>
                      <a:pPr marL="1270" indent="-6350" algn="l">
                        <a:lnSpc>
                          <a:spcPct val="107000"/>
                        </a:lnSpc>
                        <a:spcAft>
                          <a:spcPts val="845"/>
                        </a:spcAft>
                      </a:pPr>
                      <a:r>
                        <a:rPr lang="en-GB" sz="1000">
                          <a:effectLst/>
                        </a:rPr>
                        <a:t>Flashes when the software is running.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extLst>
                  <a:ext uri="{0D108BD9-81ED-4DB2-BD59-A6C34878D82A}">
                    <a16:rowId xmlns:a16="http://schemas.microsoft.com/office/drawing/2014/main" val="4222595656"/>
                  </a:ext>
                </a:extLst>
              </a:tr>
              <a:tr h="662629">
                <a:tc>
                  <a:txBody>
                    <a:bodyPr/>
                    <a:lstStyle/>
                    <a:p>
                      <a:pPr marL="1270" indent="-6350" algn="just">
                        <a:lnSpc>
                          <a:spcPct val="107000"/>
                        </a:lnSpc>
                        <a:spcAft>
                          <a:spcPts val="845"/>
                        </a:spcAft>
                      </a:pPr>
                      <a:r>
                        <a:rPr lang="en-GB" sz="1000">
                          <a:effectLst/>
                        </a:rPr>
                        <a:t>USER13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tc>
                <a:tc>
                  <a:txBody>
                    <a:bodyPr/>
                    <a:lstStyle/>
                    <a:p>
                      <a:pPr marL="6350" indent="-6350" algn="l">
                        <a:lnSpc>
                          <a:spcPct val="107000"/>
                        </a:lnSpc>
                        <a:spcAft>
                          <a:spcPts val="845"/>
                        </a:spcAft>
                      </a:pPr>
                      <a:r>
                        <a:rPr lang="en-GB" sz="1000">
                          <a:effectLst/>
                        </a:rPr>
                        <a:t>Timer Tick/ Address Configured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tc>
                  <a:txBody>
                    <a:bodyPr/>
                    <a:lstStyle/>
                    <a:p>
                      <a:pPr marL="1270" indent="-6350" algn="l">
                        <a:lnSpc>
                          <a:spcPct val="107000"/>
                        </a:lnSpc>
                        <a:spcAft>
                          <a:spcPts val="845"/>
                        </a:spcAft>
                      </a:pPr>
                      <a:r>
                        <a:rPr lang="en-GB" sz="1000">
                          <a:effectLst/>
                        </a:rPr>
                        <a:t>Flashes with the 1 msec timer tick signal (appears to be continuously illuminated due to speed) </a:t>
                      </a:r>
                      <a:endParaRPr lang="en-GB" sz="12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67310" marR="34925" marT="7620" marB="0" anchor="ctr"/>
                </a:tc>
                <a:extLst>
                  <a:ext uri="{0D108BD9-81ED-4DB2-BD59-A6C34878D82A}">
                    <a16:rowId xmlns:a16="http://schemas.microsoft.com/office/drawing/2014/main" val="1695305952"/>
                  </a:ext>
                </a:extLst>
              </a:tr>
            </a:tbl>
          </a:graphicData>
        </a:graphic>
      </p:graphicFrame>
      <p:pic>
        <p:nvPicPr>
          <p:cNvPr id="14" name="Picture 13" descr="A picture containing text, electronics&#10;&#10;Description automatically generated">
            <a:extLst>
              <a:ext uri="{FF2B5EF4-FFF2-40B4-BE49-F238E27FC236}">
                <a16:creationId xmlns:a16="http://schemas.microsoft.com/office/drawing/2014/main" id="{72C84AB8-C38C-724C-1CE3-A563CE3754AF}"/>
              </a:ext>
            </a:extLst>
          </p:cNvPr>
          <p:cNvPicPr>
            <a:picLocks noChangeAspect="1"/>
          </p:cNvPicPr>
          <p:nvPr/>
        </p:nvPicPr>
        <p:blipFill>
          <a:blip r:embed="rId3"/>
          <a:stretch>
            <a:fillRect/>
          </a:stretch>
        </p:blipFill>
        <p:spPr>
          <a:xfrm>
            <a:off x="6880702" y="2283611"/>
            <a:ext cx="2657155" cy="2506583"/>
          </a:xfrm>
          <a:prstGeom prst="rect">
            <a:avLst/>
          </a:prstGeom>
          <a:scene3d>
            <a:camera prst="orthographicFront">
              <a:rot lat="0" lon="0" rev="16200000"/>
            </a:camera>
            <a:lightRig rig="threePt" dir="t"/>
          </a:scene3d>
        </p:spPr>
      </p:pic>
      <p:grpSp>
        <p:nvGrpSpPr>
          <p:cNvPr id="10" name="Group 9">
            <a:extLst>
              <a:ext uri="{FF2B5EF4-FFF2-40B4-BE49-F238E27FC236}">
                <a16:creationId xmlns:a16="http://schemas.microsoft.com/office/drawing/2014/main" id="{7600558A-5C9D-5733-31ED-3B5F9B00564D}"/>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23997344-38FF-0639-2F07-F3DE06333B82}"/>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9FB57C7-3BCD-B61B-F40F-CDBE2ECA50F5}"/>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10136953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AMI Hub Status LEDs</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25</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7EDE0BC3-641E-94F0-B86D-CBB1BB68C90B}"/>
              </a:ext>
            </a:extLst>
          </p:cNvPr>
          <p:cNvPicPr/>
          <p:nvPr/>
        </p:nvPicPr>
        <p:blipFill>
          <a:blip r:embed="rId3"/>
          <a:stretch>
            <a:fillRect/>
          </a:stretch>
        </p:blipFill>
        <p:spPr>
          <a:xfrm>
            <a:off x="751377" y="1893873"/>
            <a:ext cx="8231865" cy="3648693"/>
          </a:xfrm>
          <a:prstGeom prst="rect">
            <a:avLst/>
          </a:prstGeom>
        </p:spPr>
      </p:pic>
      <p:grpSp>
        <p:nvGrpSpPr>
          <p:cNvPr id="12" name="Group 11">
            <a:extLst>
              <a:ext uri="{FF2B5EF4-FFF2-40B4-BE49-F238E27FC236}">
                <a16:creationId xmlns:a16="http://schemas.microsoft.com/office/drawing/2014/main" id="{1009C738-EF41-6228-116A-C72C2AE229A7}"/>
              </a:ext>
            </a:extLst>
          </p:cNvPr>
          <p:cNvGrpSpPr/>
          <p:nvPr/>
        </p:nvGrpSpPr>
        <p:grpSpPr>
          <a:xfrm>
            <a:off x="681039" y="6377456"/>
            <a:ext cx="1387248" cy="244300"/>
            <a:chOff x="681039" y="6377456"/>
            <a:chExt cx="1387248" cy="244300"/>
          </a:xfrm>
        </p:grpSpPr>
        <p:cxnSp>
          <p:nvCxnSpPr>
            <p:cNvPr id="14" name="Straight Connector 13">
              <a:extLst>
                <a:ext uri="{FF2B5EF4-FFF2-40B4-BE49-F238E27FC236}">
                  <a16:creationId xmlns:a16="http://schemas.microsoft.com/office/drawing/2014/main" id="{65F51DEC-2A36-6EBC-4B49-FB366CF18E1E}"/>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6F530D3-9667-82DF-9E59-1B1A4ABF15FB}"/>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1325426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AMI Hub Status LEDs</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26</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graphicFrame>
        <p:nvGraphicFramePr>
          <p:cNvPr id="2" name="Table 1">
            <a:extLst>
              <a:ext uri="{FF2B5EF4-FFF2-40B4-BE49-F238E27FC236}">
                <a16:creationId xmlns:a16="http://schemas.microsoft.com/office/drawing/2014/main" id="{795CF390-9490-15F4-38BD-A0D6CBBA09CE}"/>
              </a:ext>
            </a:extLst>
          </p:cNvPr>
          <p:cNvGraphicFramePr>
            <a:graphicFrameLocks noGrp="1"/>
          </p:cNvGraphicFramePr>
          <p:nvPr>
            <p:extLst>
              <p:ext uri="{D42A27DB-BD31-4B8C-83A1-F6EECF244321}">
                <p14:modId xmlns:p14="http://schemas.microsoft.com/office/powerpoint/2010/main" val="2211898066"/>
              </p:ext>
            </p:extLst>
          </p:nvPr>
        </p:nvGraphicFramePr>
        <p:xfrm>
          <a:off x="878466" y="1290028"/>
          <a:ext cx="3395359" cy="4918755"/>
        </p:xfrm>
        <a:graphic>
          <a:graphicData uri="http://schemas.openxmlformats.org/drawingml/2006/table">
            <a:tbl>
              <a:tblPr firstRow="1" firstCol="1" bandRow="1">
                <a:tableStyleId>{5C22544A-7EE6-4342-B048-85BDC9FD1C3A}</a:tableStyleId>
              </a:tblPr>
              <a:tblGrid>
                <a:gridCol w="449380">
                  <a:extLst>
                    <a:ext uri="{9D8B030D-6E8A-4147-A177-3AD203B41FA5}">
                      <a16:colId xmlns:a16="http://schemas.microsoft.com/office/drawing/2014/main" val="3987138812"/>
                    </a:ext>
                  </a:extLst>
                </a:gridCol>
                <a:gridCol w="621920">
                  <a:extLst>
                    <a:ext uri="{9D8B030D-6E8A-4147-A177-3AD203B41FA5}">
                      <a16:colId xmlns:a16="http://schemas.microsoft.com/office/drawing/2014/main" val="2600510101"/>
                    </a:ext>
                  </a:extLst>
                </a:gridCol>
                <a:gridCol w="676590">
                  <a:extLst>
                    <a:ext uri="{9D8B030D-6E8A-4147-A177-3AD203B41FA5}">
                      <a16:colId xmlns:a16="http://schemas.microsoft.com/office/drawing/2014/main" val="86550195"/>
                    </a:ext>
                  </a:extLst>
                </a:gridCol>
                <a:gridCol w="834009">
                  <a:extLst>
                    <a:ext uri="{9D8B030D-6E8A-4147-A177-3AD203B41FA5}">
                      <a16:colId xmlns:a16="http://schemas.microsoft.com/office/drawing/2014/main" val="2566803043"/>
                    </a:ext>
                  </a:extLst>
                </a:gridCol>
                <a:gridCol w="813460">
                  <a:extLst>
                    <a:ext uri="{9D8B030D-6E8A-4147-A177-3AD203B41FA5}">
                      <a16:colId xmlns:a16="http://schemas.microsoft.com/office/drawing/2014/main" val="1023367557"/>
                    </a:ext>
                  </a:extLst>
                </a:gridCol>
              </a:tblGrid>
              <a:tr h="687835">
                <a:tc>
                  <a:txBody>
                    <a:bodyPr/>
                    <a:lstStyle/>
                    <a:p>
                      <a:pPr marL="1270" indent="-6350" algn="l">
                        <a:lnSpc>
                          <a:spcPct val="107000"/>
                        </a:lnSpc>
                        <a:spcAft>
                          <a:spcPts val="845"/>
                        </a:spcAft>
                      </a:pPr>
                      <a:r>
                        <a:rPr lang="en-GB" sz="700">
                          <a:effectLst/>
                        </a:rPr>
                        <a:t>LED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1075"/>
                        </a:spcAft>
                      </a:pPr>
                      <a:r>
                        <a:rPr lang="en-GB" sz="700">
                          <a:effectLst/>
                        </a:rPr>
                        <a:t>Purpose </a:t>
                      </a:r>
                    </a:p>
                    <a:p>
                      <a:pPr marL="1270" indent="-6350" algn="l">
                        <a:lnSpc>
                          <a:spcPct val="107000"/>
                        </a:lnSpc>
                        <a:spcAft>
                          <a:spcPts val="845"/>
                        </a:spcAft>
                      </a:pPr>
                      <a:r>
                        <a:rPr lang="en-GB" sz="700">
                          <a:effectLst/>
                        </a:rPr>
                        <a:t>First 5 seconds of operation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845"/>
                        </a:spcAft>
                      </a:pPr>
                      <a:r>
                        <a:rPr lang="en-GB" sz="700">
                          <a:effectLst/>
                        </a:rPr>
                        <a:t>Addressing mode Internal addressing of peripherals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6350" indent="-6350" algn="l">
                        <a:lnSpc>
                          <a:spcPct val="107000"/>
                        </a:lnSpc>
                        <a:spcAft>
                          <a:spcPts val="1075"/>
                        </a:spcAft>
                      </a:pPr>
                      <a:r>
                        <a:rPr lang="en-GB" sz="700">
                          <a:effectLst/>
                        </a:rPr>
                        <a:t>Indication </a:t>
                      </a:r>
                    </a:p>
                    <a:p>
                      <a:pPr marL="6350" indent="-6350" algn="l">
                        <a:lnSpc>
                          <a:spcPct val="107000"/>
                        </a:lnSpc>
                        <a:spcAft>
                          <a:spcPts val="845"/>
                        </a:spcAft>
                      </a:pPr>
                      <a:r>
                        <a:rPr lang="en-GB" sz="700">
                          <a:effectLst/>
                        </a:rPr>
                        <a:t>After system has addressed and in normal operation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1075"/>
                        </a:spcAft>
                      </a:pPr>
                      <a:r>
                        <a:rPr lang="en-GB" sz="700">
                          <a:effectLst/>
                        </a:rPr>
                        <a:t>Failure </a:t>
                      </a:r>
                    </a:p>
                    <a:p>
                      <a:pPr marL="1270" indent="-6350" algn="l">
                        <a:lnSpc>
                          <a:spcPct val="107000"/>
                        </a:lnSpc>
                        <a:spcAft>
                          <a:spcPts val="845"/>
                        </a:spcAft>
                      </a:pPr>
                      <a:r>
                        <a:rPr lang="en-GB" sz="700">
                          <a:effectLst/>
                        </a:rPr>
                        <a:t>When the HUB is in transparent mode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extLst>
                  <a:ext uri="{0D108BD9-81ED-4DB2-BD59-A6C34878D82A}">
                    <a16:rowId xmlns:a16="http://schemas.microsoft.com/office/drawing/2014/main" val="2026291784"/>
                  </a:ext>
                </a:extLst>
              </a:tr>
              <a:tr h="384241">
                <a:tc>
                  <a:txBody>
                    <a:bodyPr/>
                    <a:lstStyle/>
                    <a:p>
                      <a:pPr marL="1270" marR="8890" indent="-6350" algn="l">
                        <a:lnSpc>
                          <a:spcPct val="107000"/>
                        </a:lnSpc>
                        <a:spcAft>
                          <a:spcPts val="845"/>
                        </a:spcAft>
                      </a:pPr>
                      <a:r>
                        <a:rPr lang="en-GB" sz="700">
                          <a:effectLst/>
                        </a:rPr>
                        <a:t>User LED 0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nchor="ctr"/>
                </a:tc>
                <a:tc>
                  <a:txBody>
                    <a:bodyPr/>
                    <a:lstStyle/>
                    <a:p>
                      <a:pPr marL="1270" indent="-6350" algn="l">
                        <a:lnSpc>
                          <a:spcPct val="107000"/>
                        </a:lnSpc>
                        <a:spcAft>
                          <a:spcPts val="845"/>
                        </a:spcAft>
                      </a:pPr>
                      <a:r>
                        <a:rPr lang="en-GB" sz="700">
                          <a:effectLst/>
                        </a:rPr>
                        <a:t>Address (MSB)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nchor="ctr"/>
                </a:tc>
                <a:tc>
                  <a:txBody>
                    <a:bodyPr/>
                    <a:lstStyle/>
                    <a:p>
                      <a:pPr marL="1270" indent="-6350" algn="l">
                        <a:lnSpc>
                          <a:spcPct val="107000"/>
                        </a:lnSpc>
                        <a:spcAft>
                          <a:spcPts val="845"/>
                        </a:spcAft>
                      </a:pPr>
                      <a:r>
                        <a:rPr lang="en-GB" sz="700">
                          <a:effectLst/>
                        </a:rPr>
                        <a:t>Off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6350" indent="-6350" algn="l">
                        <a:lnSpc>
                          <a:spcPct val="107000"/>
                        </a:lnSpc>
                        <a:spcAft>
                          <a:spcPts val="845"/>
                        </a:spcAft>
                      </a:pPr>
                      <a:r>
                        <a:rPr lang="en-GB" sz="700">
                          <a:effectLst/>
                        </a:rPr>
                        <a:t>Flashes at 1HZ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845"/>
                        </a:spcAft>
                      </a:pPr>
                      <a:r>
                        <a:rPr lang="en-GB" sz="700">
                          <a:effectLst/>
                        </a:rPr>
                        <a:t>Last state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extLst>
                  <a:ext uri="{0D108BD9-81ED-4DB2-BD59-A6C34878D82A}">
                    <a16:rowId xmlns:a16="http://schemas.microsoft.com/office/drawing/2014/main" val="962144166"/>
                  </a:ext>
                </a:extLst>
              </a:tr>
              <a:tr h="1082545">
                <a:tc>
                  <a:txBody>
                    <a:bodyPr/>
                    <a:lstStyle/>
                    <a:p>
                      <a:pPr marL="1270" marR="8890" indent="-6350" algn="l">
                        <a:lnSpc>
                          <a:spcPct val="107000"/>
                        </a:lnSpc>
                        <a:spcAft>
                          <a:spcPts val="845"/>
                        </a:spcAft>
                      </a:pPr>
                      <a:r>
                        <a:rPr lang="en-GB" sz="700">
                          <a:effectLst/>
                        </a:rPr>
                        <a:t>User LED 1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845"/>
                        </a:spcAft>
                      </a:pPr>
                      <a:r>
                        <a:rPr lang="en-GB" sz="700">
                          <a:effectLst/>
                        </a:rPr>
                        <a:t>Address Success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80"/>
                        </a:spcAft>
                      </a:pPr>
                      <a:r>
                        <a:rPr lang="en-GB" sz="700">
                          <a:effectLst/>
                        </a:rPr>
                        <a:t>Flashes at 1HZ </a:t>
                      </a:r>
                    </a:p>
                    <a:p>
                      <a:pPr marL="1270" indent="-6350" algn="l">
                        <a:lnSpc>
                          <a:spcPct val="107000"/>
                        </a:lnSpc>
                        <a:spcAft>
                          <a:spcPts val="845"/>
                        </a:spcAft>
                      </a:pPr>
                      <a:r>
                        <a:rPr lang="en-GB" sz="700">
                          <a:effectLst/>
                        </a:rPr>
                        <a:t>whilst addressing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6350" indent="-6350" algn="l">
                        <a:lnSpc>
                          <a:spcPct val="107000"/>
                        </a:lnSpc>
                        <a:spcAft>
                          <a:spcPts val="845"/>
                        </a:spcAft>
                      </a:pPr>
                      <a:r>
                        <a:rPr lang="en-GB" sz="700">
                          <a:effectLst/>
                        </a:rPr>
                        <a:t>On all the time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15000"/>
                        </a:lnSpc>
                        <a:spcAft>
                          <a:spcPts val="845"/>
                        </a:spcAft>
                      </a:pPr>
                      <a:r>
                        <a:rPr lang="en-GB" sz="600">
                          <a:effectLst/>
                        </a:rPr>
                        <a:t>State is OFF. Character Module is not addressed </a:t>
                      </a:r>
                      <a:endParaRPr lang="en-GB" sz="700">
                        <a:effectLst/>
                      </a:endParaRPr>
                    </a:p>
                    <a:p>
                      <a:pPr marL="1270" marR="15240" indent="-6350" algn="l">
                        <a:lnSpc>
                          <a:spcPct val="115000"/>
                        </a:lnSpc>
                        <a:spcAft>
                          <a:spcPts val="845"/>
                        </a:spcAft>
                      </a:pPr>
                      <a:r>
                        <a:rPr lang="en-GB" sz="600">
                          <a:effectLst/>
                        </a:rPr>
                        <a:t>Check HUB STATUS LEDS. Check </a:t>
                      </a:r>
                      <a:endParaRPr lang="en-GB" sz="700">
                        <a:effectLst/>
                      </a:endParaRPr>
                    </a:p>
                    <a:p>
                      <a:pPr marL="1270" indent="-6350" algn="l">
                        <a:lnSpc>
                          <a:spcPct val="107000"/>
                        </a:lnSpc>
                        <a:spcAft>
                          <a:spcPts val="845"/>
                        </a:spcAft>
                      </a:pPr>
                      <a:r>
                        <a:rPr lang="en-GB" sz="600">
                          <a:effectLst/>
                        </a:rPr>
                        <a:t>Communications wiring. Power cycle/replace.</a:t>
                      </a:r>
                      <a:r>
                        <a:rPr lang="en-GB" sz="700">
                          <a:effectLst/>
                        </a:rPr>
                        <a:t>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nchor="ctr"/>
                </a:tc>
                <a:extLst>
                  <a:ext uri="{0D108BD9-81ED-4DB2-BD59-A6C34878D82A}">
                    <a16:rowId xmlns:a16="http://schemas.microsoft.com/office/drawing/2014/main" val="172714028"/>
                  </a:ext>
                </a:extLst>
              </a:tr>
              <a:tr h="948390">
                <a:tc>
                  <a:txBody>
                    <a:bodyPr/>
                    <a:lstStyle/>
                    <a:p>
                      <a:pPr marL="1270" marR="8890" indent="-6350" algn="l">
                        <a:lnSpc>
                          <a:spcPct val="107000"/>
                        </a:lnSpc>
                        <a:spcAft>
                          <a:spcPts val="845"/>
                        </a:spcAft>
                      </a:pPr>
                      <a:r>
                        <a:rPr lang="en-GB" sz="700">
                          <a:effectLst/>
                        </a:rPr>
                        <a:t>User LED 2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95"/>
                        </a:spcAft>
                      </a:pPr>
                      <a:r>
                        <a:rPr lang="en-GB" sz="700">
                          <a:effectLst/>
                        </a:rPr>
                        <a:t>USART RX </a:t>
                      </a:r>
                    </a:p>
                    <a:p>
                      <a:pPr marL="1270" indent="-6350" algn="l">
                        <a:lnSpc>
                          <a:spcPct val="107000"/>
                        </a:lnSpc>
                        <a:spcAft>
                          <a:spcPts val="845"/>
                        </a:spcAft>
                      </a:pPr>
                      <a:r>
                        <a:rPr lang="en-GB" sz="700">
                          <a:effectLst/>
                        </a:rPr>
                        <a:t>status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845"/>
                        </a:spcAft>
                      </a:pPr>
                      <a:r>
                        <a:rPr lang="en-GB" sz="700">
                          <a:effectLst/>
                        </a:rPr>
                        <a:t>Off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6350" marR="10160" indent="-6350" algn="l">
                        <a:lnSpc>
                          <a:spcPct val="107000"/>
                        </a:lnSpc>
                        <a:spcAft>
                          <a:spcPts val="845"/>
                        </a:spcAft>
                      </a:pPr>
                      <a:r>
                        <a:rPr lang="en-GB" sz="700">
                          <a:effectLst/>
                        </a:rPr>
                        <a:t>Pulses when a valid internal message is received from channel 2 secondary (Lanterns) **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nchor="ctr"/>
                </a:tc>
                <a:tc>
                  <a:txBody>
                    <a:bodyPr/>
                    <a:lstStyle/>
                    <a:p>
                      <a:pPr marL="1270" indent="-6350" algn="l">
                        <a:lnSpc>
                          <a:spcPct val="107000"/>
                        </a:lnSpc>
                        <a:spcAft>
                          <a:spcPts val="845"/>
                        </a:spcAft>
                      </a:pPr>
                      <a:r>
                        <a:rPr lang="en-GB" sz="600">
                          <a:effectLst/>
                        </a:rPr>
                        <a:t>State is OFF. Transmission to GC has been affected. Check wiring back to the GC. Check GC for Faults.</a:t>
                      </a:r>
                      <a:r>
                        <a:rPr lang="en-GB" sz="700">
                          <a:effectLst/>
                        </a:rPr>
                        <a:t>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extLst>
                  <a:ext uri="{0D108BD9-81ED-4DB2-BD59-A6C34878D82A}">
                    <a16:rowId xmlns:a16="http://schemas.microsoft.com/office/drawing/2014/main" val="4292672621"/>
                  </a:ext>
                </a:extLst>
              </a:tr>
              <a:tr h="979796">
                <a:tc>
                  <a:txBody>
                    <a:bodyPr/>
                    <a:lstStyle/>
                    <a:p>
                      <a:pPr marL="1270" marR="8890" indent="-6350" algn="l">
                        <a:lnSpc>
                          <a:spcPct val="107000"/>
                        </a:lnSpc>
                        <a:spcAft>
                          <a:spcPts val="845"/>
                        </a:spcAft>
                      </a:pPr>
                      <a:r>
                        <a:rPr lang="en-GB" sz="700">
                          <a:effectLst/>
                        </a:rPr>
                        <a:t>User LED 3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95"/>
                        </a:spcAft>
                      </a:pPr>
                      <a:r>
                        <a:rPr lang="en-GB" sz="700">
                          <a:effectLst/>
                        </a:rPr>
                        <a:t>USART Tx </a:t>
                      </a:r>
                    </a:p>
                    <a:p>
                      <a:pPr marL="1270" indent="-6350" algn="l">
                        <a:lnSpc>
                          <a:spcPct val="107000"/>
                        </a:lnSpc>
                        <a:spcAft>
                          <a:spcPts val="845"/>
                        </a:spcAft>
                      </a:pPr>
                      <a:r>
                        <a:rPr lang="en-GB" sz="700">
                          <a:effectLst/>
                        </a:rPr>
                        <a:t>Status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845"/>
                        </a:spcAft>
                      </a:pPr>
                      <a:r>
                        <a:rPr lang="en-GB" sz="700">
                          <a:effectLst/>
                        </a:rPr>
                        <a:t>Off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6350" indent="-6350" algn="l">
                        <a:lnSpc>
                          <a:spcPct val="107000"/>
                        </a:lnSpc>
                        <a:spcAft>
                          <a:spcPts val="845"/>
                        </a:spcAft>
                      </a:pPr>
                      <a:r>
                        <a:rPr lang="en-GB" sz="700">
                          <a:effectLst/>
                        </a:rPr>
                        <a:t>Pulses when a message is transmitted on channel 2 secondary (Lanterns) **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85"/>
                        </a:spcAft>
                      </a:pPr>
                      <a:r>
                        <a:rPr lang="en-GB" sz="600">
                          <a:effectLst/>
                        </a:rPr>
                        <a:t>State is OFF. </a:t>
                      </a:r>
                      <a:endParaRPr lang="en-GB" sz="700">
                        <a:effectLst/>
                      </a:endParaRPr>
                    </a:p>
                    <a:p>
                      <a:pPr marL="1270" indent="-6350" algn="l">
                        <a:lnSpc>
                          <a:spcPct val="107000"/>
                        </a:lnSpc>
                        <a:spcAft>
                          <a:spcPts val="845"/>
                        </a:spcAft>
                      </a:pPr>
                      <a:r>
                        <a:rPr lang="en-GB" sz="600">
                          <a:effectLst/>
                        </a:rPr>
                        <a:t>Transmission to Lanterns has been affected. Check wiring back to the Lanterns. Check power and comms cabling to Lanterns.</a:t>
                      </a:r>
                      <a:r>
                        <a:rPr lang="en-GB" sz="700">
                          <a:effectLst/>
                        </a:rPr>
                        <a:t>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nchor="ctr"/>
                </a:tc>
                <a:extLst>
                  <a:ext uri="{0D108BD9-81ED-4DB2-BD59-A6C34878D82A}">
                    <a16:rowId xmlns:a16="http://schemas.microsoft.com/office/drawing/2014/main" val="3505595643"/>
                  </a:ext>
                </a:extLst>
              </a:tr>
              <a:tr h="835948">
                <a:tc>
                  <a:txBody>
                    <a:bodyPr/>
                    <a:lstStyle/>
                    <a:p>
                      <a:pPr marL="1270" marR="8890" indent="-6350" algn="l">
                        <a:lnSpc>
                          <a:spcPct val="107000"/>
                        </a:lnSpc>
                        <a:spcAft>
                          <a:spcPts val="845"/>
                        </a:spcAft>
                      </a:pPr>
                      <a:r>
                        <a:rPr lang="en-GB" sz="700">
                          <a:effectLst/>
                        </a:rPr>
                        <a:t>User LED 4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80"/>
                        </a:spcAft>
                      </a:pPr>
                      <a:r>
                        <a:rPr lang="en-GB" sz="700">
                          <a:effectLst/>
                        </a:rPr>
                        <a:t>USART RX </a:t>
                      </a:r>
                    </a:p>
                    <a:p>
                      <a:pPr marL="1270" indent="-6350" algn="l">
                        <a:lnSpc>
                          <a:spcPct val="107000"/>
                        </a:lnSpc>
                        <a:spcAft>
                          <a:spcPts val="845"/>
                        </a:spcAft>
                      </a:pPr>
                      <a:r>
                        <a:rPr lang="en-GB" sz="700">
                          <a:effectLst/>
                        </a:rPr>
                        <a:t>status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1270" indent="-6350" algn="l">
                        <a:lnSpc>
                          <a:spcPct val="107000"/>
                        </a:lnSpc>
                        <a:spcAft>
                          <a:spcPts val="845"/>
                        </a:spcAft>
                      </a:pPr>
                      <a:r>
                        <a:rPr lang="en-GB" sz="700">
                          <a:effectLst/>
                        </a:rPr>
                        <a:t>Off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tc>
                  <a:txBody>
                    <a:bodyPr/>
                    <a:lstStyle/>
                    <a:p>
                      <a:pPr marL="6350" marR="10160" indent="-6350" algn="l">
                        <a:lnSpc>
                          <a:spcPct val="114000"/>
                        </a:lnSpc>
                        <a:spcAft>
                          <a:spcPts val="10"/>
                        </a:spcAft>
                      </a:pPr>
                      <a:r>
                        <a:rPr lang="en-GB" sz="700">
                          <a:effectLst/>
                        </a:rPr>
                        <a:t>Pulses when a valid internal message is received from channel 2 primary </a:t>
                      </a:r>
                    </a:p>
                    <a:p>
                      <a:pPr marL="6350" indent="-6350" algn="l">
                        <a:lnSpc>
                          <a:spcPct val="107000"/>
                        </a:lnSpc>
                        <a:spcAft>
                          <a:spcPts val="845"/>
                        </a:spcAft>
                      </a:pPr>
                      <a:r>
                        <a:rPr lang="en-GB" sz="700">
                          <a:effectLst/>
                        </a:rPr>
                        <a:t>(Lanterns)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nchor="ctr"/>
                </a:tc>
                <a:tc>
                  <a:txBody>
                    <a:bodyPr/>
                    <a:lstStyle/>
                    <a:p>
                      <a:pPr marL="1270" indent="-6350" algn="l">
                        <a:lnSpc>
                          <a:spcPct val="107000"/>
                        </a:lnSpc>
                        <a:spcAft>
                          <a:spcPts val="845"/>
                        </a:spcAft>
                      </a:pPr>
                      <a:r>
                        <a:rPr lang="en-GB" sz="600">
                          <a:effectLst/>
                        </a:rPr>
                        <a:t>State is OFF. Transmission to GC has been affected. Check wiring back to the GC. Check GC for Faults.</a:t>
                      </a:r>
                      <a:r>
                        <a:rPr lang="en-GB" sz="700">
                          <a:effectLst/>
                        </a:rPr>
                        <a:t> </a:t>
                      </a:r>
                      <a:endParaRPr lang="en-GB" sz="7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1099" marR="31794" marT="4265" marB="0"/>
                </a:tc>
                <a:extLst>
                  <a:ext uri="{0D108BD9-81ED-4DB2-BD59-A6C34878D82A}">
                    <a16:rowId xmlns:a16="http://schemas.microsoft.com/office/drawing/2014/main" val="4289744332"/>
                  </a:ext>
                </a:extLst>
              </a:tr>
            </a:tbl>
          </a:graphicData>
        </a:graphic>
      </p:graphicFrame>
      <p:graphicFrame>
        <p:nvGraphicFramePr>
          <p:cNvPr id="3" name="Table 2">
            <a:extLst>
              <a:ext uri="{FF2B5EF4-FFF2-40B4-BE49-F238E27FC236}">
                <a16:creationId xmlns:a16="http://schemas.microsoft.com/office/drawing/2014/main" id="{71B31057-BF49-92F6-5B5E-ECA6E8C1DB6D}"/>
              </a:ext>
            </a:extLst>
          </p:cNvPr>
          <p:cNvGraphicFramePr>
            <a:graphicFrameLocks noGrp="1"/>
          </p:cNvGraphicFramePr>
          <p:nvPr>
            <p:extLst>
              <p:ext uri="{D42A27DB-BD31-4B8C-83A1-F6EECF244321}">
                <p14:modId xmlns:p14="http://schemas.microsoft.com/office/powerpoint/2010/main" val="2112961485"/>
              </p:ext>
            </p:extLst>
          </p:nvPr>
        </p:nvGraphicFramePr>
        <p:xfrm>
          <a:off x="4901995" y="1985767"/>
          <a:ext cx="3918449" cy="3914390"/>
        </p:xfrm>
        <a:graphic>
          <a:graphicData uri="http://schemas.openxmlformats.org/drawingml/2006/table">
            <a:tbl>
              <a:tblPr firstRow="1" firstCol="1" bandRow="1">
                <a:tableStyleId>{5C22544A-7EE6-4342-B048-85BDC9FD1C3A}</a:tableStyleId>
              </a:tblPr>
              <a:tblGrid>
                <a:gridCol w="518611">
                  <a:extLst>
                    <a:ext uri="{9D8B030D-6E8A-4147-A177-3AD203B41FA5}">
                      <a16:colId xmlns:a16="http://schemas.microsoft.com/office/drawing/2014/main" val="4056768436"/>
                    </a:ext>
                  </a:extLst>
                </a:gridCol>
                <a:gridCol w="717734">
                  <a:extLst>
                    <a:ext uri="{9D8B030D-6E8A-4147-A177-3AD203B41FA5}">
                      <a16:colId xmlns:a16="http://schemas.microsoft.com/office/drawing/2014/main" val="1062092396"/>
                    </a:ext>
                  </a:extLst>
                </a:gridCol>
                <a:gridCol w="780826">
                  <a:extLst>
                    <a:ext uri="{9D8B030D-6E8A-4147-A177-3AD203B41FA5}">
                      <a16:colId xmlns:a16="http://schemas.microsoft.com/office/drawing/2014/main" val="1540169156"/>
                    </a:ext>
                  </a:extLst>
                </a:gridCol>
                <a:gridCol w="962497">
                  <a:extLst>
                    <a:ext uri="{9D8B030D-6E8A-4147-A177-3AD203B41FA5}">
                      <a16:colId xmlns:a16="http://schemas.microsoft.com/office/drawing/2014/main" val="2186015387"/>
                    </a:ext>
                  </a:extLst>
                </a:gridCol>
                <a:gridCol w="938781">
                  <a:extLst>
                    <a:ext uri="{9D8B030D-6E8A-4147-A177-3AD203B41FA5}">
                      <a16:colId xmlns:a16="http://schemas.microsoft.com/office/drawing/2014/main" val="4061873848"/>
                    </a:ext>
                  </a:extLst>
                </a:gridCol>
              </a:tblGrid>
              <a:tr h="486811">
                <a:tc>
                  <a:txBody>
                    <a:bodyPr/>
                    <a:lstStyle/>
                    <a:p>
                      <a:pPr marL="1270" marR="8890" indent="-6350" algn="l">
                        <a:lnSpc>
                          <a:spcPct val="107000"/>
                        </a:lnSpc>
                        <a:spcAft>
                          <a:spcPts val="845"/>
                        </a:spcAft>
                      </a:pPr>
                      <a:r>
                        <a:rPr lang="en-GB" sz="700">
                          <a:effectLst/>
                        </a:rPr>
                        <a:t>User LED 5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tc>
                  <a:txBody>
                    <a:bodyPr/>
                    <a:lstStyle/>
                    <a:p>
                      <a:pPr marL="1270" indent="-6350" algn="l">
                        <a:lnSpc>
                          <a:spcPct val="107000"/>
                        </a:lnSpc>
                        <a:spcAft>
                          <a:spcPts val="95"/>
                        </a:spcAft>
                      </a:pPr>
                      <a:r>
                        <a:rPr lang="en-GB" sz="700">
                          <a:solidFill>
                            <a:schemeClr val="tx1">
                              <a:alpha val="57410"/>
                            </a:schemeClr>
                          </a:solidFill>
                          <a:effectLst/>
                        </a:rPr>
                        <a:t>USART Tx </a:t>
                      </a:r>
                      <a:endParaRPr lang="en-GB" sz="800">
                        <a:solidFill>
                          <a:schemeClr val="tx1">
                            <a:alpha val="57410"/>
                          </a:schemeClr>
                        </a:solidFill>
                        <a:effectLst/>
                      </a:endParaRPr>
                    </a:p>
                    <a:p>
                      <a:pPr marL="1270" indent="-6350" algn="l">
                        <a:lnSpc>
                          <a:spcPct val="107000"/>
                        </a:lnSpc>
                        <a:spcAft>
                          <a:spcPts val="845"/>
                        </a:spcAft>
                      </a:pPr>
                      <a:r>
                        <a:rPr lang="en-GB" sz="700">
                          <a:solidFill>
                            <a:schemeClr val="tx1">
                              <a:alpha val="57410"/>
                            </a:schemeClr>
                          </a:solidFill>
                          <a:effectLst/>
                        </a:rPr>
                        <a:t>Status </a:t>
                      </a:r>
                      <a:endParaRPr lang="en-GB" sz="800">
                        <a:solidFill>
                          <a:schemeClr val="tx1">
                            <a:alpha val="5741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solidFill>
                      <a:schemeClr val="accent1">
                        <a:lumMod val="20000"/>
                        <a:lumOff val="80000"/>
                      </a:schemeClr>
                    </a:solidFill>
                  </a:tcPr>
                </a:tc>
                <a:tc>
                  <a:txBody>
                    <a:bodyPr/>
                    <a:lstStyle/>
                    <a:p>
                      <a:pPr marL="1270" indent="-6350" algn="l">
                        <a:lnSpc>
                          <a:spcPct val="107000"/>
                        </a:lnSpc>
                        <a:spcAft>
                          <a:spcPts val="845"/>
                        </a:spcAft>
                      </a:pPr>
                      <a:r>
                        <a:rPr lang="en-GB" sz="700">
                          <a:solidFill>
                            <a:schemeClr val="tx1">
                              <a:alpha val="57410"/>
                            </a:schemeClr>
                          </a:solidFill>
                          <a:effectLst/>
                        </a:rPr>
                        <a:t>Off </a:t>
                      </a:r>
                      <a:endParaRPr lang="en-GB" sz="800">
                        <a:solidFill>
                          <a:schemeClr val="tx1">
                            <a:alpha val="5741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solidFill>
                      <a:schemeClr val="accent1">
                        <a:lumMod val="20000"/>
                        <a:lumOff val="80000"/>
                      </a:schemeClr>
                    </a:solidFill>
                  </a:tcPr>
                </a:tc>
                <a:tc>
                  <a:txBody>
                    <a:bodyPr/>
                    <a:lstStyle/>
                    <a:p>
                      <a:pPr marL="6350" marR="335915" indent="-6350" algn="just">
                        <a:lnSpc>
                          <a:spcPct val="107000"/>
                        </a:lnSpc>
                        <a:spcAft>
                          <a:spcPts val="845"/>
                        </a:spcAft>
                      </a:pPr>
                      <a:r>
                        <a:rPr lang="en-GB" sz="700">
                          <a:solidFill>
                            <a:schemeClr val="tx1">
                              <a:alpha val="57410"/>
                            </a:schemeClr>
                          </a:solidFill>
                          <a:effectLst/>
                        </a:rPr>
                        <a:t>Pulses when a message is transmitted on </a:t>
                      </a:r>
                      <a:endParaRPr lang="en-GB" sz="800">
                        <a:solidFill>
                          <a:schemeClr val="tx1">
                            <a:alpha val="5741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nchor="b">
                    <a:solidFill>
                      <a:schemeClr val="accent1">
                        <a:lumMod val="20000"/>
                        <a:lumOff val="80000"/>
                      </a:schemeClr>
                    </a:solidFill>
                  </a:tcPr>
                </a:tc>
                <a:tc>
                  <a:txBody>
                    <a:bodyPr/>
                    <a:lstStyle/>
                    <a:p>
                      <a:pPr marL="1270" indent="-6350" algn="l">
                        <a:lnSpc>
                          <a:spcPct val="107000"/>
                        </a:lnSpc>
                        <a:spcAft>
                          <a:spcPts val="85"/>
                        </a:spcAft>
                      </a:pPr>
                      <a:r>
                        <a:rPr lang="en-GB" sz="700">
                          <a:solidFill>
                            <a:schemeClr val="tx1">
                              <a:alpha val="57410"/>
                            </a:schemeClr>
                          </a:solidFill>
                          <a:effectLst/>
                        </a:rPr>
                        <a:t>State is OFF. </a:t>
                      </a:r>
                      <a:endParaRPr lang="en-GB" sz="800">
                        <a:solidFill>
                          <a:schemeClr val="tx1">
                            <a:alpha val="57410"/>
                          </a:schemeClr>
                        </a:solidFill>
                        <a:effectLst/>
                      </a:endParaRPr>
                    </a:p>
                    <a:p>
                      <a:pPr marL="1270" indent="-6350" algn="l">
                        <a:lnSpc>
                          <a:spcPct val="107000"/>
                        </a:lnSpc>
                        <a:spcAft>
                          <a:spcPts val="85"/>
                        </a:spcAft>
                      </a:pPr>
                      <a:r>
                        <a:rPr lang="en-GB" sz="700">
                          <a:solidFill>
                            <a:schemeClr val="tx1">
                              <a:alpha val="57410"/>
                            </a:schemeClr>
                          </a:solidFill>
                          <a:effectLst/>
                        </a:rPr>
                        <a:t>Transmission to </a:t>
                      </a:r>
                      <a:endParaRPr lang="en-GB" sz="800">
                        <a:solidFill>
                          <a:schemeClr val="tx1">
                            <a:alpha val="57410"/>
                          </a:schemeClr>
                        </a:solidFill>
                        <a:effectLst/>
                      </a:endParaRPr>
                    </a:p>
                    <a:p>
                      <a:pPr marL="1270" indent="-6350" algn="l">
                        <a:lnSpc>
                          <a:spcPct val="107000"/>
                        </a:lnSpc>
                        <a:spcAft>
                          <a:spcPts val="845"/>
                        </a:spcAft>
                      </a:pPr>
                      <a:r>
                        <a:rPr lang="en-GB" sz="700">
                          <a:solidFill>
                            <a:schemeClr val="tx1">
                              <a:alpha val="57410"/>
                            </a:schemeClr>
                          </a:solidFill>
                          <a:effectLst/>
                        </a:rPr>
                        <a:t>Lanterns has been </a:t>
                      </a:r>
                      <a:endParaRPr lang="en-GB" sz="800">
                        <a:solidFill>
                          <a:schemeClr val="tx1">
                            <a:alpha val="57410"/>
                          </a:schemeClr>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nchor="ctr">
                    <a:solidFill>
                      <a:schemeClr val="accent1">
                        <a:lumMod val="20000"/>
                        <a:lumOff val="80000"/>
                      </a:schemeClr>
                    </a:solidFill>
                  </a:tcPr>
                </a:tc>
                <a:extLst>
                  <a:ext uri="{0D108BD9-81ED-4DB2-BD59-A6C34878D82A}">
                    <a16:rowId xmlns:a16="http://schemas.microsoft.com/office/drawing/2014/main" val="2699430120"/>
                  </a:ext>
                </a:extLst>
              </a:tr>
              <a:tr h="1095393">
                <a:tc>
                  <a:txBody>
                    <a:bodyPr/>
                    <a:lstStyle/>
                    <a:p>
                      <a:pPr marL="1270" marR="1905" indent="-6350" algn="l">
                        <a:lnSpc>
                          <a:spcPct val="107000"/>
                        </a:lnSpc>
                        <a:spcAft>
                          <a:spcPts val="845"/>
                        </a:spcAft>
                      </a:pPr>
                      <a:r>
                        <a:rPr lang="en-GB" sz="700">
                          <a:effectLst/>
                        </a:rPr>
                        <a:t>User LED 6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tc>
                  <a:txBody>
                    <a:bodyPr/>
                    <a:lstStyle/>
                    <a:p>
                      <a:pPr marL="1270" indent="-6350" algn="l">
                        <a:lnSpc>
                          <a:spcPct val="107000"/>
                        </a:lnSpc>
                        <a:spcAft>
                          <a:spcPts val="80"/>
                        </a:spcAft>
                      </a:pPr>
                      <a:r>
                        <a:rPr lang="en-GB" sz="700">
                          <a:effectLst/>
                        </a:rPr>
                        <a:t>USART RX </a:t>
                      </a:r>
                      <a:endParaRPr lang="en-GB" sz="800">
                        <a:effectLst/>
                      </a:endParaRPr>
                    </a:p>
                    <a:p>
                      <a:pPr marL="1270" indent="-6350" algn="l">
                        <a:lnSpc>
                          <a:spcPct val="107000"/>
                        </a:lnSpc>
                        <a:spcAft>
                          <a:spcPts val="845"/>
                        </a:spcAft>
                      </a:pPr>
                      <a:r>
                        <a:rPr lang="en-GB" sz="700">
                          <a:effectLst/>
                        </a:rPr>
                        <a:t>status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tc>
                  <a:txBody>
                    <a:bodyPr/>
                    <a:lstStyle/>
                    <a:p>
                      <a:pPr marL="1270" indent="-6350" algn="l">
                        <a:lnSpc>
                          <a:spcPct val="107000"/>
                        </a:lnSpc>
                        <a:spcAft>
                          <a:spcPts val="845"/>
                        </a:spcAft>
                      </a:pPr>
                      <a:r>
                        <a:rPr lang="en-GB" sz="700">
                          <a:effectLst/>
                        </a:rPr>
                        <a:t>Off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tc>
                  <a:txBody>
                    <a:bodyPr/>
                    <a:lstStyle/>
                    <a:p>
                      <a:pPr marL="6350" marR="3175" indent="-6350" algn="l">
                        <a:lnSpc>
                          <a:spcPct val="114000"/>
                        </a:lnSpc>
                        <a:spcAft>
                          <a:spcPts val="845"/>
                        </a:spcAft>
                      </a:pPr>
                      <a:r>
                        <a:rPr lang="en-GB" sz="700">
                          <a:effectLst/>
                        </a:rPr>
                        <a:t>Pulses when a valid internal message is received from channel 1 </a:t>
                      </a:r>
                      <a:endParaRPr lang="en-GB" sz="800">
                        <a:effectLst/>
                      </a:endParaRPr>
                    </a:p>
                    <a:p>
                      <a:pPr marL="6350" indent="-6350" algn="l">
                        <a:lnSpc>
                          <a:spcPct val="107000"/>
                        </a:lnSpc>
                        <a:spcAft>
                          <a:spcPts val="95"/>
                        </a:spcAft>
                      </a:pPr>
                      <a:r>
                        <a:rPr lang="en-GB" sz="700">
                          <a:effectLst/>
                        </a:rPr>
                        <a:t>secondary (Tiles or </a:t>
                      </a:r>
                      <a:endParaRPr lang="en-GB" sz="800">
                        <a:effectLst/>
                      </a:endParaRPr>
                    </a:p>
                    <a:p>
                      <a:pPr marL="6350" indent="-6350" algn="l">
                        <a:lnSpc>
                          <a:spcPct val="107000"/>
                        </a:lnSpc>
                        <a:spcAft>
                          <a:spcPts val="845"/>
                        </a:spcAft>
                      </a:pPr>
                      <a:r>
                        <a:rPr lang="en-GB" sz="700">
                          <a:effectLst/>
                        </a:rPr>
                        <a:t>Red Ring) **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nchor="ctr"/>
                </a:tc>
                <a:tc>
                  <a:txBody>
                    <a:bodyPr/>
                    <a:lstStyle/>
                    <a:p>
                      <a:pPr marL="1270" indent="-6350" algn="l">
                        <a:lnSpc>
                          <a:spcPct val="107000"/>
                        </a:lnSpc>
                        <a:spcAft>
                          <a:spcPts val="845"/>
                        </a:spcAft>
                      </a:pPr>
                      <a:r>
                        <a:rPr lang="en-GB" sz="700">
                          <a:effectLst/>
                        </a:rPr>
                        <a:t>State is OFF. Transmission to GC has been affected. Check wiring back to the GC. Check GC for Faults.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extLst>
                  <a:ext uri="{0D108BD9-81ED-4DB2-BD59-A6C34878D82A}">
                    <a16:rowId xmlns:a16="http://schemas.microsoft.com/office/drawing/2014/main" val="749406001"/>
                  </a:ext>
                </a:extLst>
              </a:tr>
              <a:tr h="1367452">
                <a:tc>
                  <a:txBody>
                    <a:bodyPr/>
                    <a:lstStyle/>
                    <a:p>
                      <a:pPr marL="1270" marR="1905" indent="-6350" algn="l">
                        <a:lnSpc>
                          <a:spcPct val="107000"/>
                        </a:lnSpc>
                        <a:spcAft>
                          <a:spcPts val="845"/>
                        </a:spcAft>
                      </a:pPr>
                      <a:r>
                        <a:rPr lang="en-GB" sz="700">
                          <a:effectLst/>
                        </a:rPr>
                        <a:t>User LED 7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tc>
                  <a:txBody>
                    <a:bodyPr/>
                    <a:lstStyle/>
                    <a:p>
                      <a:pPr marL="1270" indent="-6350" algn="l">
                        <a:lnSpc>
                          <a:spcPct val="107000"/>
                        </a:lnSpc>
                        <a:spcAft>
                          <a:spcPts val="95"/>
                        </a:spcAft>
                      </a:pPr>
                      <a:r>
                        <a:rPr lang="en-GB" sz="700">
                          <a:effectLst/>
                        </a:rPr>
                        <a:t>USART Tx </a:t>
                      </a:r>
                      <a:endParaRPr lang="en-GB" sz="800">
                        <a:effectLst/>
                      </a:endParaRPr>
                    </a:p>
                    <a:p>
                      <a:pPr marL="1270" indent="-6350" algn="l">
                        <a:lnSpc>
                          <a:spcPct val="107000"/>
                        </a:lnSpc>
                        <a:spcAft>
                          <a:spcPts val="845"/>
                        </a:spcAft>
                      </a:pPr>
                      <a:r>
                        <a:rPr lang="en-GB" sz="700">
                          <a:effectLst/>
                        </a:rPr>
                        <a:t>Status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tc>
                  <a:txBody>
                    <a:bodyPr/>
                    <a:lstStyle/>
                    <a:p>
                      <a:pPr marL="1270" indent="-6350" algn="l">
                        <a:lnSpc>
                          <a:spcPct val="107000"/>
                        </a:lnSpc>
                        <a:spcAft>
                          <a:spcPts val="845"/>
                        </a:spcAft>
                      </a:pPr>
                      <a:r>
                        <a:rPr lang="en-GB" sz="700">
                          <a:effectLst/>
                        </a:rPr>
                        <a:t>Off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tc>
                  <a:txBody>
                    <a:bodyPr/>
                    <a:lstStyle/>
                    <a:p>
                      <a:pPr marL="6350" indent="-6350" algn="l">
                        <a:lnSpc>
                          <a:spcPct val="114000"/>
                        </a:lnSpc>
                        <a:spcAft>
                          <a:spcPts val="845"/>
                        </a:spcAft>
                      </a:pPr>
                      <a:r>
                        <a:rPr lang="en-GB" sz="700">
                          <a:effectLst/>
                        </a:rPr>
                        <a:t>Pulses when a message is transmitted on channel 1 </a:t>
                      </a:r>
                      <a:endParaRPr lang="en-GB" sz="800">
                        <a:effectLst/>
                      </a:endParaRPr>
                    </a:p>
                    <a:p>
                      <a:pPr marL="6350" indent="-6350" algn="l">
                        <a:lnSpc>
                          <a:spcPct val="107000"/>
                        </a:lnSpc>
                        <a:spcAft>
                          <a:spcPts val="95"/>
                        </a:spcAft>
                      </a:pPr>
                      <a:r>
                        <a:rPr lang="en-GB" sz="700">
                          <a:effectLst/>
                        </a:rPr>
                        <a:t>secondary (Tiles or </a:t>
                      </a:r>
                      <a:endParaRPr lang="en-GB" sz="800">
                        <a:effectLst/>
                      </a:endParaRPr>
                    </a:p>
                    <a:p>
                      <a:pPr marL="6350" indent="-6350" algn="l">
                        <a:lnSpc>
                          <a:spcPct val="107000"/>
                        </a:lnSpc>
                        <a:spcAft>
                          <a:spcPts val="845"/>
                        </a:spcAft>
                      </a:pPr>
                      <a:r>
                        <a:rPr lang="en-GB" sz="700">
                          <a:effectLst/>
                        </a:rPr>
                        <a:t>Red Ring) **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tc>
                  <a:txBody>
                    <a:bodyPr/>
                    <a:lstStyle/>
                    <a:p>
                      <a:pPr marL="1270" indent="-6350" algn="l">
                        <a:lnSpc>
                          <a:spcPct val="115000"/>
                        </a:lnSpc>
                        <a:spcAft>
                          <a:spcPts val="90"/>
                        </a:spcAft>
                      </a:pPr>
                      <a:r>
                        <a:rPr lang="en-GB" sz="700">
                          <a:effectLst/>
                        </a:rPr>
                        <a:t>State is OFF. Transmission to RR and Character Module has been affected. Check wiring back to the RR. Check power and comms cabling to RR and Character </a:t>
                      </a:r>
                      <a:endParaRPr lang="en-GB" sz="800">
                        <a:effectLst/>
                      </a:endParaRPr>
                    </a:p>
                    <a:p>
                      <a:pPr marL="1270" indent="-6350" algn="l">
                        <a:lnSpc>
                          <a:spcPct val="107000"/>
                        </a:lnSpc>
                        <a:spcAft>
                          <a:spcPts val="845"/>
                        </a:spcAft>
                      </a:pPr>
                      <a:r>
                        <a:rPr lang="en-GB" sz="700">
                          <a:effectLst/>
                        </a:rPr>
                        <a:t>Modules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nchor="ctr"/>
                </a:tc>
                <a:extLst>
                  <a:ext uri="{0D108BD9-81ED-4DB2-BD59-A6C34878D82A}">
                    <a16:rowId xmlns:a16="http://schemas.microsoft.com/office/drawing/2014/main" val="740648562"/>
                  </a:ext>
                </a:extLst>
              </a:tr>
              <a:tr h="964734">
                <a:tc>
                  <a:txBody>
                    <a:bodyPr/>
                    <a:lstStyle/>
                    <a:p>
                      <a:pPr marL="1270" marR="1905" indent="-6350" algn="l">
                        <a:lnSpc>
                          <a:spcPct val="107000"/>
                        </a:lnSpc>
                        <a:spcAft>
                          <a:spcPts val="845"/>
                        </a:spcAft>
                      </a:pPr>
                      <a:r>
                        <a:rPr lang="en-GB" sz="700">
                          <a:effectLst/>
                        </a:rPr>
                        <a:t>User LED 8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tc>
                  <a:txBody>
                    <a:bodyPr/>
                    <a:lstStyle/>
                    <a:p>
                      <a:pPr marL="1270" indent="-6350" algn="l">
                        <a:lnSpc>
                          <a:spcPct val="107000"/>
                        </a:lnSpc>
                        <a:spcAft>
                          <a:spcPts val="80"/>
                        </a:spcAft>
                      </a:pPr>
                      <a:r>
                        <a:rPr lang="en-GB" sz="700">
                          <a:effectLst/>
                        </a:rPr>
                        <a:t>USART RX </a:t>
                      </a:r>
                      <a:endParaRPr lang="en-GB" sz="800">
                        <a:effectLst/>
                      </a:endParaRPr>
                    </a:p>
                    <a:p>
                      <a:pPr marL="1270" indent="-6350" algn="l">
                        <a:lnSpc>
                          <a:spcPct val="107000"/>
                        </a:lnSpc>
                        <a:spcAft>
                          <a:spcPts val="845"/>
                        </a:spcAft>
                      </a:pPr>
                      <a:r>
                        <a:rPr lang="en-GB" sz="700">
                          <a:effectLst/>
                        </a:rPr>
                        <a:t>status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tc>
                  <a:txBody>
                    <a:bodyPr/>
                    <a:lstStyle/>
                    <a:p>
                      <a:pPr marL="1270" indent="-6350" algn="l">
                        <a:lnSpc>
                          <a:spcPct val="107000"/>
                        </a:lnSpc>
                        <a:spcAft>
                          <a:spcPts val="845"/>
                        </a:spcAft>
                      </a:pPr>
                      <a:r>
                        <a:rPr lang="en-GB" sz="700">
                          <a:effectLst/>
                        </a:rPr>
                        <a:t>Off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tc>
                  <a:txBody>
                    <a:bodyPr/>
                    <a:lstStyle/>
                    <a:p>
                      <a:pPr marL="6350" marR="3175" indent="-6350" algn="l">
                        <a:lnSpc>
                          <a:spcPct val="107000"/>
                        </a:lnSpc>
                        <a:spcAft>
                          <a:spcPts val="845"/>
                        </a:spcAft>
                      </a:pPr>
                      <a:r>
                        <a:rPr lang="en-GB" sz="700">
                          <a:effectLst/>
                        </a:rPr>
                        <a:t>Pulses when a valid internal message is received from channel 1 primary (Tiles or Red Ring)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nchor="ctr"/>
                </a:tc>
                <a:tc>
                  <a:txBody>
                    <a:bodyPr/>
                    <a:lstStyle/>
                    <a:p>
                      <a:pPr marL="1270" indent="-6350" algn="l">
                        <a:lnSpc>
                          <a:spcPct val="107000"/>
                        </a:lnSpc>
                        <a:spcAft>
                          <a:spcPts val="845"/>
                        </a:spcAft>
                      </a:pPr>
                      <a:r>
                        <a:rPr lang="en-GB" sz="700">
                          <a:effectLst/>
                        </a:rPr>
                        <a:t>State is OFF. Transmission to GC has been affected. Check wiring back to the GC. Check GC for Faults. </a:t>
                      </a:r>
                      <a:endParaRPr lang="en-GB" sz="800">
                        <a:solidFill>
                          <a:srgbClr val="000000"/>
                        </a:solidFill>
                        <a:effectLst/>
                        <a:latin typeface="Arial" panose="020B0604020202020204" pitchFamily="34" charset="0"/>
                        <a:ea typeface="Arial" panose="020B0604020202020204" pitchFamily="34" charset="0"/>
                        <a:cs typeface="Times New Roman" panose="02020603050405020304" pitchFamily="18" charset="0"/>
                      </a:endParaRPr>
                    </a:p>
                  </a:txBody>
                  <a:tcPr marL="47432" marR="36691" marT="4922" marB="0"/>
                </a:tc>
                <a:extLst>
                  <a:ext uri="{0D108BD9-81ED-4DB2-BD59-A6C34878D82A}">
                    <a16:rowId xmlns:a16="http://schemas.microsoft.com/office/drawing/2014/main" val="3283783053"/>
                  </a:ext>
                </a:extLst>
              </a:tr>
            </a:tbl>
          </a:graphicData>
        </a:graphic>
      </p:graphicFrame>
      <p:grpSp>
        <p:nvGrpSpPr>
          <p:cNvPr id="10" name="Group 9">
            <a:extLst>
              <a:ext uri="{FF2B5EF4-FFF2-40B4-BE49-F238E27FC236}">
                <a16:creationId xmlns:a16="http://schemas.microsoft.com/office/drawing/2014/main" id="{08E64010-CBD4-2958-6D5C-E43ED445AA62}"/>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A2B89B71-BD84-F4FF-3027-D40B71167EC9}"/>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A9E118E-FEAC-7A67-0B55-3FA0FFDD2BFC}"/>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21861230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End of Section</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27</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7ED617D-AF19-BFF1-0059-AEB4354E2BCB}"/>
              </a:ext>
            </a:extLst>
          </p:cNvPr>
          <p:cNvSpPr txBox="1"/>
          <p:nvPr/>
        </p:nvSpPr>
        <p:spPr>
          <a:xfrm>
            <a:off x="3558209" y="2721114"/>
            <a:ext cx="2331729" cy="707886"/>
          </a:xfrm>
          <a:prstGeom prst="rect">
            <a:avLst/>
          </a:prstGeom>
          <a:noFill/>
        </p:spPr>
        <p:txBody>
          <a:bodyPr wrap="none" rtlCol="0">
            <a:spAutoFit/>
          </a:bodyPr>
          <a:lstStyle/>
          <a:p>
            <a:r>
              <a:rPr lang="en-GB" sz="4000" b="1"/>
              <a:t>Questions</a:t>
            </a:r>
          </a:p>
        </p:txBody>
      </p:sp>
      <p:grpSp>
        <p:nvGrpSpPr>
          <p:cNvPr id="10" name="Group 9">
            <a:extLst>
              <a:ext uri="{FF2B5EF4-FFF2-40B4-BE49-F238E27FC236}">
                <a16:creationId xmlns:a16="http://schemas.microsoft.com/office/drawing/2014/main" id="{84B11ABD-47FB-4C2B-1783-580C8895B8B2}"/>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CB4CAE82-0C9F-FAC8-D275-FCAABA32F695}"/>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F3214D8-8269-E076-8E29-CD92BCC5696A}"/>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37747440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129"/>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537" y="2616015"/>
            <a:ext cx="2536246" cy="1792240"/>
          </a:xfrm>
          <a:prstGeom prst="rect">
            <a:avLst/>
          </a:prstGeom>
        </p:spPr>
      </p:pic>
      <p:sp>
        <p:nvSpPr>
          <p:cNvPr id="7" name="TextBox 6"/>
          <p:cNvSpPr txBox="1"/>
          <p:nvPr/>
        </p:nvSpPr>
        <p:spPr>
          <a:xfrm>
            <a:off x="4135901" y="3358247"/>
            <a:ext cx="1950916" cy="307777"/>
          </a:xfrm>
          <a:prstGeom prst="rect">
            <a:avLst/>
          </a:prstGeom>
          <a:noFill/>
        </p:spPr>
        <p:txBody>
          <a:bodyPr wrap="square" rtlCol="0">
            <a:spAutoFit/>
          </a:bodyPr>
          <a:lstStyle/>
          <a:p>
            <a:pPr algn="r"/>
            <a:r>
              <a:rPr lang="en-US" sz="1400" b="1">
                <a:solidFill>
                  <a:schemeClr val="bg1"/>
                </a:solidFill>
                <a:latin typeface="Avenir Black" charset="0"/>
                <a:ea typeface="Avenir Black" charset="0"/>
                <a:cs typeface="Avenir Black" charset="0"/>
              </a:rPr>
              <a:t>VMS Version 3</a:t>
            </a:r>
          </a:p>
        </p:txBody>
      </p:sp>
      <p:sp>
        <p:nvSpPr>
          <p:cNvPr id="8" name="TextBox 7"/>
          <p:cNvSpPr txBox="1"/>
          <p:nvPr/>
        </p:nvSpPr>
        <p:spPr>
          <a:xfrm>
            <a:off x="6228312" y="3358247"/>
            <a:ext cx="2053881" cy="307777"/>
          </a:xfrm>
          <a:prstGeom prst="rect">
            <a:avLst/>
          </a:prstGeom>
          <a:noFill/>
        </p:spPr>
        <p:txBody>
          <a:bodyPr wrap="square" rtlCol="0">
            <a:spAutoFit/>
          </a:bodyPr>
          <a:lstStyle/>
          <a:p>
            <a:r>
              <a:rPr lang="en-US" sz="1400">
                <a:solidFill>
                  <a:schemeClr val="bg1"/>
                </a:solidFill>
                <a:latin typeface="Avenir Medium" charset="0"/>
                <a:ea typeface="Avenir Medium" charset="0"/>
                <a:cs typeface="Avenir Medium" charset="0"/>
              </a:rPr>
              <a:t>Roadside Controller</a:t>
            </a:r>
          </a:p>
        </p:txBody>
      </p:sp>
      <p:cxnSp>
        <p:nvCxnSpPr>
          <p:cNvPr id="21" name="Straight Connector 20"/>
          <p:cNvCxnSpPr/>
          <p:nvPr/>
        </p:nvCxnSpPr>
        <p:spPr>
          <a:xfrm flipV="1">
            <a:off x="6157156" y="3311369"/>
            <a:ext cx="0" cy="324000"/>
          </a:xfrm>
          <a:prstGeom prst="line">
            <a:avLst/>
          </a:prstGeom>
          <a:ln w="3175">
            <a:solidFill>
              <a:srgbClr val="2BADD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cxnSpLocks/>
          </p:cNvCxnSpPr>
          <p:nvPr/>
        </p:nvCxnSpPr>
        <p:spPr>
          <a:xfrm>
            <a:off x="7654420" y="6579553"/>
            <a:ext cx="1181849"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7559750" y="6335898"/>
            <a:ext cx="1338065" cy="230832"/>
          </a:xfrm>
          <a:prstGeom prst="rect">
            <a:avLst/>
          </a:prstGeom>
          <a:noFill/>
        </p:spPr>
        <p:txBody>
          <a:bodyPr wrap="square" rtlCol="0">
            <a:spAutoFit/>
          </a:bodyPr>
          <a:lstStyle/>
          <a:p>
            <a:pPr algn="ctr"/>
            <a:r>
              <a:rPr lang="en-US" sz="900" b="1" dirty="0" err="1">
                <a:solidFill>
                  <a:schemeClr val="bg1"/>
                </a:solidFill>
                <a:latin typeface="Avenir Heavy" charset="0"/>
                <a:ea typeface="Avenir Heavy" charset="0"/>
                <a:cs typeface="Avenir Heavy" charset="0"/>
              </a:rPr>
              <a:t>www.infratec-uk.com</a:t>
            </a:r>
            <a:endParaRPr lang="en-US" sz="900" b="1" dirty="0">
              <a:solidFill>
                <a:schemeClr val="bg1"/>
              </a:solidFill>
              <a:latin typeface="Avenir Heavy" charset="0"/>
              <a:ea typeface="Avenir Heavy" charset="0"/>
              <a:cs typeface="Avenir Heavy" charset="0"/>
            </a:endParaRPr>
          </a:p>
        </p:txBody>
      </p:sp>
    </p:spTree>
    <p:extLst>
      <p:ext uri="{BB962C8B-B14F-4D97-AF65-F5344CB8AC3E}">
        <p14:creationId xmlns:p14="http://schemas.microsoft.com/office/powerpoint/2010/main" val="31282628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Roadside Controller</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29</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AC3F935E-E961-7139-51F4-092516C08B7E}"/>
              </a:ext>
            </a:extLst>
          </p:cNvPr>
          <p:cNvPicPr/>
          <p:nvPr/>
        </p:nvPicPr>
        <p:blipFill>
          <a:blip r:embed="rId3"/>
          <a:stretch>
            <a:fillRect/>
          </a:stretch>
        </p:blipFill>
        <p:spPr>
          <a:xfrm>
            <a:off x="1746940" y="912391"/>
            <a:ext cx="5835650" cy="4854575"/>
          </a:xfrm>
          <a:prstGeom prst="rect">
            <a:avLst/>
          </a:prstGeom>
        </p:spPr>
      </p:pic>
      <p:sp>
        <p:nvSpPr>
          <p:cNvPr id="14" name="TextBox 13">
            <a:extLst>
              <a:ext uri="{FF2B5EF4-FFF2-40B4-BE49-F238E27FC236}">
                <a16:creationId xmlns:a16="http://schemas.microsoft.com/office/drawing/2014/main" id="{A87DD547-B3A2-487D-BD1A-729447EDF0A1}"/>
              </a:ext>
            </a:extLst>
          </p:cNvPr>
          <p:cNvSpPr txBox="1"/>
          <p:nvPr/>
        </p:nvSpPr>
        <p:spPr>
          <a:xfrm>
            <a:off x="1364147" y="4862553"/>
            <a:ext cx="4954656" cy="369332"/>
          </a:xfrm>
          <a:prstGeom prst="rect">
            <a:avLst/>
          </a:prstGeom>
          <a:noFill/>
        </p:spPr>
        <p:txBody>
          <a:bodyPr wrap="square">
            <a:spAutoFit/>
          </a:bodyPr>
          <a:lstStyle/>
          <a:p>
            <a:r>
              <a:rPr lang="en-GB" sz="1800" b="1">
                <a:solidFill>
                  <a:srgbClr val="262626"/>
                </a:solidFill>
                <a:effectLst/>
                <a:latin typeface="Arial" panose="020B0604020202020204" pitchFamily="34" charset="0"/>
                <a:ea typeface="Arial" panose="020B0604020202020204" pitchFamily="34" charset="0"/>
              </a:rPr>
              <a:t>GANTRY CONTROLLER </a:t>
            </a:r>
            <a:endParaRPr lang="en-GB"/>
          </a:p>
        </p:txBody>
      </p:sp>
      <p:grpSp>
        <p:nvGrpSpPr>
          <p:cNvPr id="12" name="Group 11">
            <a:extLst>
              <a:ext uri="{FF2B5EF4-FFF2-40B4-BE49-F238E27FC236}">
                <a16:creationId xmlns:a16="http://schemas.microsoft.com/office/drawing/2014/main" id="{0D5F66FE-7DB3-DF70-0F4A-44AB82DC0AC0}"/>
              </a:ext>
            </a:extLst>
          </p:cNvPr>
          <p:cNvGrpSpPr/>
          <p:nvPr/>
        </p:nvGrpSpPr>
        <p:grpSpPr>
          <a:xfrm>
            <a:off x="681039" y="6377456"/>
            <a:ext cx="1387248" cy="244300"/>
            <a:chOff x="681039" y="6377456"/>
            <a:chExt cx="1387248" cy="244300"/>
          </a:xfrm>
        </p:grpSpPr>
        <p:cxnSp>
          <p:nvCxnSpPr>
            <p:cNvPr id="15" name="Straight Connector 14">
              <a:extLst>
                <a:ext uri="{FF2B5EF4-FFF2-40B4-BE49-F238E27FC236}">
                  <a16:creationId xmlns:a16="http://schemas.microsoft.com/office/drawing/2014/main" id="{FDC3D7DB-0F67-6E58-F268-DC0E5609D493}"/>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EF68D93D-083D-BBB8-BE9F-7FDB6C9301F2}"/>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3143653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Introduction</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3</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0" name="Content Placeholder 1">
            <a:extLst>
              <a:ext uri="{FF2B5EF4-FFF2-40B4-BE49-F238E27FC236}">
                <a16:creationId xmlns:a16="http://schemas.microsoft.com/office/drawing/2014/main" id="{6D42BC9D-AF5D-9C4D-B560-E9B4BFF5BE62}"/>
              </a:ext>
            </a:extLst>
          </p:cNvPr>
          <p:cNvSpPr txBox="1">
            <a:spLocks/>
          </p:cNvSpPr>
          <p:nvPr/>
        </p:nvSpPr>
        <p:spPr>
          <a:xfrm>
            <a:off x="751377" y="1382233"/>
            <a:ext cx="8543926" cy="46783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endParaRPr lang="en-US" sz="1100">
              <a:latin typeface="Avenir" panose="02000503020000020003" pitchFamily="2" charset="0"/>
              <a:ea typeface="Avenir" charset="0"/>
              <a:cs typeface="Avenir" charset="0"/>
            </a:endParaRPr>
          </a:p>
          <a:p>
            <a:pPr>
              <a:lnSpc>
                <a:spcPct val="100000"/>
              </a:lnSpc>
              <a:spcBef>
                <a:spcPts val="0"/>
              </a:spcBef>
              <a:buFont typeface="+mj-lt"/>
              <a:buAutoNum type="arabicPeriod"/>
            </a:pPr>
            <a:endParaRPr lang="en-US" sz="1100">
              <a:latin typeface="Avenir" panose="02000503020000020003" pitchFamily="2" charset="0"/>
              <a:ea typeface="Avenir" charset="0"/>
              <a:cs typeface="Avenir" charset="0"/>
            </a:endParaRPr>
          </a:p>
          <a:p>
            <a:pPr marL="0" indent="0">
              <a:buFont typeface="Arial" panose="020B0604020202020204" pitchFamily="34" charset="0"/>
              <a:buNone/>
            </a:pPr>
            <a:endParaRPr lang="en-US" sz="1100">
              <a:latin typeface="Avenir" charset="0"/>
              <a:ea typeface="Avenir" charset="0"/>
              <a:cs typeface="Avenir" charset="0"/>
            </a:endParaRPr>
          </a:p>
        </p:txBody>
      </p:sp>
      <p:sp>
        <p:nvSpPr>
          <p:cNvPr id="33" name="TextBox 32">
            <a:extLst>
              <a:ext uri="{FF2B5EF4-FFF2-40B4-BE49-F238E27FC236}">
                <a16:creationId xmlns:a16="http://schemas.microsoft.com/office/drawing/2014/main" id="{B1DF3CFD-28B3-013C-E162-2B2AB4B65691}"/>
              </a:ext>
            </a:extLst>
          </p:cNvPr>
          <p:cNvSpPr txBox="1"/>
          <p:nvPr/>
        </p:nvSpPr>
        <p:spPr>
          <a:xfrm>
            <a:off x="2271495" y="3721395"/>
            <a:ext cx="5000728" cy="584775"/>
          </a:xfrm>
          <a:prstGeom prst="rect">
            <a:avLst/>
          </a:prstGeom>
          <a:noFill/>
        </p:spPr>
        <p:txBody>
          <a:bodyPr wrap="none" rtlCol="0">
            <a:spAutoFit/>
          </a:bodyPr>
          <a:lstStyle/>
          <a:p>
            <a:r>
              <a:rPr lang="en-GB" sz="3200" dirty="0">
                <a:latin typeface="Avenir Book" panose="02000503020000020003" pitchFamily="2" charset="0"/>
              </a:rPr>
              <a:t>Who we are &amp; what we do</a:t>
            </a:r>
          </a:p>
        </p:txBody>
      </p:sp>
      <p:pic>
        <p:nvPicPr>
          <p:cNvPr id="3" name="Picture 2" descr="A picture containing text, clock&#10;&#10;Description automatically generated">
            <a:extLst>
              <a:ext uri="{FF2B5EF4-FFF2-40B4-BE49-F238E27FC236}">
                <a16:creationId xmlns:a16="http://schemas.microsoft.com/office/drawing/2014/main" id="{7AC6519E-0608-C769-13D4-43F2E1323904}"/>
              </a:ext>
            </a:extLst>
          </p:cNvPr>
          <p:cNvPicPr>
            <a:picLocks noChangeAspect="1"/>
          </p:cNvPicPr>
          <p:nvPr/>
        </p:nvPicPr>
        <p:blipFill>
          <a:blip r:embed="rId3"/>
          <a:stretch>
            <a:fillRect/>
          </a:stretch>
        </p:blipFill>
        <p:spPr>
          <a:xfrm>
            <a:off x="3194503" y="2935870"/>
            <a:ext cx="3516993" cy="668177"/>
          </a:xfrm>
          <a:prstGeom prst="rect">
            <a:avLst/>
          </a:prstGeom>
        </p:spPr>
      </p:pic>
      <p:grpSp>
        <p:nvGrpSpPr>
          <p:cNvPr id="14" name="Group 13">
            <a:extLst>
              <a:ext uri="{FF2B5EF4-FFF2-40B4-BE49-F238E27FC236}">
                <a16:creationId xmlns:a16="http://schemas.microsoft.com/office/drawing/2014/main" id="{D6E6C459-9BB6-4CC5-DC60-EDD552683447}"/>
              </a:ext>
            </a:extLst>
          </p:cNvPr>
          <p:cNvGrpSpPr/>
          <p:nvPr/>
        </p:nvGrpSpPr>
        <p:grpSpPr>
          <a:xfrm>
            <a:off x="681039" y="6377456"/>
            <a:ext cx="1387248" cy="244300"/>
            <a:chOff x="681039" y="6377456"/>
            <a:chExt cx="1387248" cy="244300"/>
          </a:xfrm>
        </p:grpSpPr>
        <p:cxnSp>
          <p:nvCxnSpPr>
            <p:cNvPr id="15" name="Straight Connector 14">
              <a:extLst>
                <a:ext uri="{FF2B5EF4-FFF2-40B4-BE49-F238E27FC236}">
                  <a16:creationId xmlns:a16="http://schemas.microsoft.com/office/drawing/2014/main" id="{984A0C9B-174B-109E-5DA6-1E9E8F1FEF1B}"/>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60EB583-2793-EA30-76EA-F52C942F6373}"/>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27432363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Roadside Controller</a:t>
            </a:r>
          </a:p>
        </p:txBody>
      </p:sp>
      <p:cxnSp>
        <p:nvCxnSpPr>
          <p:cNvPr id="9" name="Straight Connector 8"/>
          <p:cNvCxnSpPr/>
          <p:nvPr/>
        </p:nvCxnSpPr>
        <p:spPr>
          <a:xfrm>
            <a:off x="681037" y="815928"/>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30</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7D968AC2-0CC8-CF0D-D504-23B4075C58A3}"/>
              </a:ext>
            </a:extLst>
          </p:cNvPr>
          <p:cNvSpPr txBox="1"/>
          <p:nvPr/>
        </p:nvSpPr>
        <p:spPr>
          <a:xfrm>
            <a:off x="2477328" y="2690336"/>
            <a:ext cx="4954656" cy="1938992"/>
          </a:xfrm>
          <a:prstGeom prst="rect">
            <a:avLst/>
          </a:prstGeom>
          <a:noFill/>
        </p:spPr>
        <p:txBody>
          <a:bodyPr wrap="square">
            <a:spAutoFit/>
          </a:bodyPr>
          <a:lstStyle/>
          <a:p>
            <a:pPr marL="800100" lvl="1" indent="-342900">
              <a:lnSpc>
                <a:spcPct val="100000"/>
              </a:lnSpc>
              <a:spcBef>
                <a:spcPts val="0"/>
              </a:spcBef>
              <a:buFont typeface="+mj-lt"/>
              <a:buAutoNum type="arabicPeriod"/>
            </a:pPr>
            <a:r>
              <a:rPr lang="en-US" sz="2400">
                <a:latin typeface="Avenir" panose="02000503020000020003" pitchFamily="2" charset="0"/>
                <a:ea typeface="Avenir" charset="0"/>
                <a:cs typeface="Avenir" charset="0"/>
              </a:rPr>
              <a:t>NRTS Interface (SFP/cat5)</a:t>
            </a:r>
          </a:p>
          <a:p>
            <a:pPr marL="800100" lvl="1" indent="-342900">
              <a:lnSpc>
                <a:spcPct val="100000"/>
              </a:lnSpc>
              <a:spcBef>
                <a:spcPts val="0"/>
              </a:spcBef>
              <a:buFont typeface="+mj-lt"/>
              <a:buAutoNum type="arabicPeriod"/>
            </a:pPr>
            <a:r>
              <a:rPr lang="en-US" sz="2400">
                <a:latin typeface="Avenir" panose="02000503020000020003" pitchFamily="2" charset="0"/>
                <a:ea typeface="Avenir" charset="0"/>
                <a:cs typeface="Avenir" charset="0"/>
              </a:rPr>
              <a:t>RSC Navigation</a:t>
            </a:r>
          </a:p>
          <a:p>
            <a:pPr marL="800100" lvl="1" indent="-342900">
              <a:lnSpc>
                <a:spcPct val="100000"/>
              </a:lnSpc>
              <a:spcBef>
                <a:spcPts val="0"/>
              </a:spcBef>
              <a:buFont typeface="+mj-lt"/>
              <a:buAutoNum type="arabicPeriod"/>
            </a:pPr>
            <a:r>
              <a:rPr lang="en-US" sz="2400">
                <a:latin typeface="Avenir" panose="02000503020000020003" pitchFamily="2" charset="0"/>
                <a:ea typeface="Avenir" charset="0"/>
                <a:cs typeface="Avenir" charset="0"/>
              </a:rPr>
              <a:t>Software upload</a:t>
            </a:r>
          </a:p>
          <a:p>
            <a:pPr marL="800100" lvl="1" indent="-342900">
              <a:lnSpc>
                <a:spcPct val="100000"/>
              </a:lnSpc>
              <a:spcBef>
                <a:spcPts val="0"/>
              </a:spcBef>
              <a:buFont typeface="+mj-lt"/>
              <a:buAutoNum type="arabicPeriod"/>
            </a:pPr>
            <a:r>
              <a:rPr lang="en-US" sz="2400">
                <a:latin typeface="Avenir" panose="02000503020000020003" pitchFamily="2" charset="0"/>
                <a:ea typeface="Avenir" charset="0"/>
                <a:cs typeface="Avenir" charset="0"/>
              </a:rPr>
              <a:t>Download logs</a:t>
            </a:r>
          </a:p>
          <a:p>
            <a:pPr marL="800100" lvl="1" indent="-342900">
              <a:lnSpc>
                <a:spcPct val="100000"/>
              </a:lnSpc>
              <a:spcBef>
                <a:spcPts val="0"/>
              </a:spcBef>
              <a:buFont typeface="+mj-lt"/>
              <a:buAutoNum type="arabicPeriod"/>
            </a:pPr>
            <a:r>
              <a:rPr lang="en-US" sz="2400">
                <a:latin typeface="Avenir" panose="02000503020000020003" pitchFamily="2" charset="0"/>
                <a:ea typeface="Avenir" charset="0"/>
                <a:cs typeface="Avenir" charset="0"/>
              </a:rPr>
              <a:t>RMAS Interface</a:t>
            </a:r>
          </a:p>
        </p:txBody>
      </p:sp>
      <p:sp>
        <p:nvSpPr>
          <p:cNvPr id="3" name="TextBox 2">
            <a:extLst>
              <a:ext uri="{FF2B5EF4-FFF2-40B4-BE49-F238E27FC236}">
                <a16:creationId xmlns:a16="http://schemas.microsoft.com/office/drawing/2014/main" id="{5C2B1421-9308-E7B5-661C-7FC43DC423FB}"/>
              </a:ext>
            </a:extLst>
          </p:cNvPr>
          <p:cNvSpPr txBox="1"/>
          <p:nvPr/>
        </p:nvSpPr>
        <p:spPr>
          <a:xfrm>
            <a:off x="681037" y="1390832"/>
            <a:ext cx="2284600" cy="523220"/>
          </a:xfrm>
          <a:prstGeom prst="rect">
            <a:avLst/>
          </a:prstGeom>
          <a:noFill/>
        </p:spPr>
        <p:txBody>
          <a:bodyPr wrap="none" rtlCol="0">
            <a:spAutoFit/>
          </a:bodyPr>
          <a:lstStyle/>
          <a:p>
            <a:r>
              <a:rPr lang="en-GB" sz="2800" b="1"/>
              <a:t>In this Section</a:t>
            </a:r>
          </a:p>
        </p:txBody>
      </p:sp>
      <p:grpSp>
        <p:nvGrpSpPr>
          <p:cNvPr id="12" name="Group 11">
            <a:extLst>
              <a:ext uri="{FF2B5EF4-FFF2-40B4-BE49-F238E27FC236}">
                <a16:creationId xmlns:a16="http://schemas.microsoft.com/office/drawing/2014/main" id="{15CD7678-5684-D0BA-1D66-A4E07F47DB40}"/>
              </a:ext>
            </a:extLst>
          </p:cNvPr>
          <p:cNvGrpSpPr/>
          <p:nvPr/>
        </p:nvGrpSpPr>
        <p:grpSpPr>
          <a:xfrm>
            <a:off x="681039" y="6377456"/>
            <a:ext cx="1387248" cy="244300"/>
            <a:chOff x="681039" y="6377456"/>
            <a:chExt cx="1387248" cy="244300"/>
          </a:xfrm>
        </p:grpSpPr>
        <p:cxnSp>
          <p:nvCxnSpPr>
            <p:cNvPr id="14" name="Straight Connector 13">
              <a:extLst>
                <a:ext uri="{FF2B5EF4-FFF2-40B4-BE49-F238E27FC236}">
                  <a16:creationId xmlns:a16="http://schemas.microsoft.com/office/drawing/2014/main" id="{E1468D97-7A9A-ABFE-B146-4679FAB59E71}"/>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980E40F-0812-3267-7D6A-D806EC5705AF}"/>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34154266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Interfaces</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31</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62C98E1D-CA07-CCD2-F2B9-3488D86E5531}"/>
              </a:ext>
            </a:extLst>
          </p:cNvPr>
          <p:cNvGrpSpPr/>
          <p:nvPr/>
        </p:nvGrpSpPr>
        <p:grpSpPr>
          <a:xfrm>
            <a:off x="5417745" y="962070"/>
            <a:ext cx="3866943" cy="1394757"/>
            <a:chOff x="0" y="0"/>
            <a:chExt cx="4619625" cy="1666748"/>
          </a:xfrm>
        </p:grpSpPr>
        <p:pic>
          <p:nvPicPr>
            <p:cNvPr id="14" name="Picture 13">
              <a:extLst>
                <a:ext uri="{FF2B5EF4-FFF2-40B4-BE49-F238E27FC236}">
                  <a16:creationId xmlns:a16="http://schemas.microsoft.com/office/drawing/2014/main" id="{87B39D26-F984-414F-E74D-48B0942D3554}"/>
                </a:ext>
              </a:extLst>
            </p:cNvPr>
            <p:cNvPicPr/>
            <p:nvPr/>
          </p:nvPicPr>
          <p:blipFill>
            <a:blip r:embed="rId3"/>
            <a:stretch>
              <a:fillRect/>
            </a:stretch>
          </p:blipFill>
          <p:spPr>
            <a:xfrm>
              <a:off x="0" y="0"/>
              <a:ext cx="2113280" cy="1666621"/>
            </a:xfrm>
            <a:prstGeom prst="rect">
              <a:avLst/>
            </a:prstGeom>
          </p:spPr>
        </p:pic>
        <p:pic>
          <p:nvPicPr>
            <p:cNvPr id="15" name="Picture 14">
              <a:extLst>
                <a:ext uri="{FF2B5EF4-FFF2-40B4-BE49-F238E27FC236}">
                  <a16:creationId xmlns:a16="http://schemas.microsoft.com/office/drawing/2014/main" id="{CA3ABF0E-1FAA-AC89-1BCE-24FE085A09C3}"/>
                </a:ext>
              </a:extLst>
            </p:cNvPr>
            <p:cNvPicPr/>
            <p:nvPr/>
          </p:nvPicPr>
          <p:blipFill>
            <a:blip r:embed="rId4"/>
            <a:stretch>
              <a:fillRect/>
            </a:stretch>
          </p:blipFill>
          <p:spPr>
            <a:xfrm>
              <a:off x="2114550" y="26035"/>
              <a:ext cx="2505075" cy="1640713"/>
            </a:xfrm>
            <a:prstGeom prst="rect">
              <a:avLst/>
            </a:prstGeom>
          </p:spPr>
        </p:pic>
      </p:grpSp>
      <p:sp>
        <p:nvSpPr>
          <p:cNvPr id="17" name="TextBox 16">
            <a:extLst>
              <a:ext uri="{FF2B5EF4-FFF2-40B4-BE49-F238E27FC236}">
                <a16:creationId xmlns:a16="http://schemas.microsoft.com/office/drawing/2014/main" id="{C2BB1771-3A09-6880-1179-5CBA7A0C7B1C}"/>
              </a:ext>
            </a:extLst>
          </p:cNvPr>
          <p:cNvSpPr txBox="1"/>
          <p:nvPr/>
        </p:nvSpPr>
        <p:spPr>
          <a:xfrm>
            <a:off x="539108" y="1532941"/>
            <a:ext cx="5763117" cy="4362989"/>
          </a:xfrm>
          <a:prstGeom prst="rect">
            <a:avLst/>
          </a:prstGeom>
          <a:noFill/>
        </p:spPr>
        <p:txBody>
          <a:bodyPr wrap="square">
            <a:spAutoFit/>
          </a:bodyPr>
          <a:lstStyle/>
          <a:p>
            <a:pPr marL="446405" marR="736600" indent="-6350" algn="l">
              <a:lnSpc>
                <a:spcPct val="117000"/>
              </a:lnSpc>
              <a:spcAft>
                <a:spcPts val="750"/>
              </a:spcAft>
            </a:pPr>
            <a:r>
              <a:rPr lang="en-GB" sz="1800">
                <a:solidFill>
                  <a:srgbClr val="000000"/>
                </a:solidFill>
                <a:effectLst/>
                <a:latin typeface="Arial" panose="020B0604020202020204" pitchFamily="34" charset="0"/>
                <a:ea typeface="Arial" panose="020B0604020202020204" pitchFamily="34" charset="0"/>
              </a:rPr>
              <a:t>The external data interfaces between the GC and the NRTS infrastructure is achieved in two ways. </a:t>
            </a:r>
          </a:p>
          <a:p>
            <a:pPr marL="446405" marR="736600" indent="-6350" algn="l">
              <a:lnSpc>
                <a:spcPct val="117000"/>
              </a:lnSpc>
              <a:spcAft>
                <a:spcPts val="750"/>
              </a:spcAft>
            </a:pPr>
            <a:endParaRPr lang="en-GB" sz="1800">
              <a:solidFill>
                <a:srgbClr val="000000"/>
              </a:solidFill>
              <a:effectLst/>
              <a:latin typeface="Arial" panose="020B0604020202020204" pitchFamily="34" charset="0"/>
              <a:ea typeface="Arial" panose="020B0604020202020204" pitchFamily="34" charset="0"/>
            </a:endParaRPr>
          </a:p>
          <a:p>
            <a:pPr marL="446405" marR="736600" indent="-6350" algn="l">
              <a:lnSpc>
                <a:spcPct val="117000"/>
              </a:lnSpc>
              <a:spcAft>
                <a:spcPts val="750"/>
              </a:spcAft>
            </a:pPr>
            <a:r>
              <a:rPr lang="en-GB" sz="1800">
                <a:solidFill>
                  <a:srgbClr val="000000"/>
                </a:solidFill>
                <a:effectLst/>
                <a:latin typeface="Arial" panose="020B0604020202020204" pitchFamily="34" charset="0"/>
                <a:ea typeface="Arial" panose="020B0604020202020204" pitchFamily="34" charset="0"/>
              </a:rPr>
              <a:t>The first is through a Small Form-factor Pluggable interface or SFP interface on the rear of the GC. This interface allows either fibre or copper (RJ45 Ethernet) connections to be made.  </a:t>
            </a:r>
          </a:p>
          <a:p>
            <a:pPr marL="446405" marR="736600" indent="-6350" algn="l">
              <a:lnSpc>
                <a:spcPct val="117000"/>
              </a:lnSpc>
              <a:spcAft>
                <a:spcPts val="750"/>
              </a:spcAft>
            </a:pPr>
            <a:endParaRPr lang="en-GB">
              <a:solidFill>
                <a:srgbClr val="000000"/>
              </a:solidFill>
              <a:latin typeface="Arial" panose="020B0604020202020204" pitchFamily="34" charset="0"/>
              <a:ea typeface="Arial" panose="020B0604020202020204" pitchFamily="34" charset="0"/>
            </a:endParaRPr>
          </a:p>
          <a:p>
            <a:pPr marL="446405" marR="736600" indent="-6350" algn="l">
              <a:lnSpc>
                <a:spcPct val="117000"/>
              </a:lnSpc>
              <a:spcAft>
                <a:spcPts val="750"/>
              </a:spcAft>
            </a:pPr>
            <a:r>
              <a:rPr lang="en-GB" sz="1800">
                <a:solidFill>
                  <a:srgbClr val="000000"/>
                </a:solidFill>
                <a:effectLst/>
                <a:latin typeface="Arial" panose="020B0604020202020204" pitchFamily="34" charset="0"/>
                <a:ea typeface="Arial" panose="020B0604020202020204" pitchFamily="34" charset="0"/>
              </a:rPr>
              <a:t>The second is direct into the bottom RJ45 socket</a:t>
            </a:r>
          </a:p>
        </p:txBody>
      </p:sp>
      <p:pic>
        <p:nvPicPr>
          <p:cNvPr id="4" name="Picture 3" descr="A picture containing indoor&#10;&#10;Description automatically generated">
            <a:extLst>
              <a:ext uri="{FF2B5EF4-FFF2-40B4-BE49-F238E27FC236}">
                <a16:creationId xmlns:a16="http://schemas.microsoft.com/office/drawing/2014/main" id="{66BBAED7-4BF6-DA99-A273-A0D8F9E9F88A}"/>
              </a:ext>
            </a:extLst>
          </p:cNvPr>
          <p:cNvPicPr>
            <a:picLocks noChangeAspect="1"/>
          </p:cNvPicPr>
          <p:nvPr/>
        </p:nvPicPr>
        <p:blipFill>
          <a:blip r:embed="rId5"/>
          <a:stretch>
            <a:fillRect/>
          </a:stretch>
        </p:blipFill>
        <p:spPr>
          <a:xfrm>
            <a:off x="6020325" y="2788969"/>
            <a:ext cx="2661784" cy="3239038"/>
          </a:xfrm>
          <a:prstGeom prst="rect">
            <a:avLst/>
          </a:prstGeom>
        </p:spPr>
      </p:pic>
      <p:grpSp>
        <p:nvGrpSpPr>
          <p:cNvPr id="16" name="Group 15">
            <a:extLst>
              <a:ext uri="{FF2B5EF4-FFF2-40B4-BE49-F238E27FC236}">
                <a16:creationId xmlns:a16="http://schemas.microsoft.com/office/drawing/2014/main" id="{D7F44845-5F24-9218-1F54-7CDB531FB7A7}"/>
              </a:ext>
            </a:extLst>
          </p:cNvPr>
          <p:cNvGrpSpPr/>
          <p:nvPr/>
        </p:nvGrpSpPr>
        <p:grpSpPr>
          <a:xfrm>
            <a:off x="681039" y="6377456"/>
            <a:ext cx="1387248" cy="244300"/>
            <a:chOff x="681039" y="6377456"/>
            <a:chExt cx="1387248" cy="244300"/>
          </a:xfrm>
        </p:grpSpPr>
        <p:cxnSp>
          <p:nvCxnSpPr>
            <p:cNvPr id="18" name="Straight Connector 17">
              <a:extLst>
                <a:ext uri="{FF2B5EF4-FFF2-40B4-BE49-F238E27FC236}">
                  <a16:creationId xmlns:a16="http://schemas.microsoft.com/office/drawing/2014/main" id="{A2E061D9-C36C-4DEE-AE04-77FD6788D99C}"/>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24CDD89-1D8F-5F57-9D18-701C2E42BEA9}"/>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37732533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RSC Navigation</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32</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1E4FA4C0-ED07-EDD8-44B1-CB679B231AAE}"/>
              </a:ext>
            </a:extLst>
          </p:cNvPr>
          <p:cNvPicPr/>
          <p:nvPr/>
        </p:nvPicPr>
        <p:blipFill>
          <a:blip r:embed="rId3"/>
          <a:stretch>
            <a:fillRect/>
          </a:stretch>
        </p:blipFill>
        <p:spPr>
          <a:xfrm>
            <a:off x="402077" y="887779"/>
            <a:ext cx="8690610" cy="5384165"/>
          </a:xfrm>
          <a:prstGeom prst="rect">
            <a:avLst/>
          </a:prstGeom>
        </p:spPr>
      </p:pic>
      <p:grpSp>
        <p:nvGrpSpPr>
          <p:cNvPr id="12" name="Group 11">
            <a:extLst>
              <a:ext uri="{FF2B5EF4-FFF2-40B4-BE49-F238E27FC236}">
                <a16:creationId xmlns:a16="http://schemas.microsoft.com/office/drawing/2014/main" id="{951F89FA-8C58-839C-AE56-7648AB48ED87}"/>
              </a:ext>
            </a:extLst>
          </p:cNvPr>
          <p:cNvGrpSpPr/>
          <p:nvPr/>
        </p:nvGrpSpPr>
        <p:grpSpPr>
          <a:xfrm>
            <a:off x="681039" y="6377456"/>
            <a:ext cx="1387248" cy="244300"/>
            <a:chOff x="681039" y="6377456"/>
            <a:chExt cx="1387248" cy="244300"/>
          </a:xfrm>
        </p:grpSpPr>
        <p:cxnSp>
          <p:nvCxnSpPr>
            <p:cNvPr id="14" name="Straight Connector 13">
              <a:extLst>
                <a:ext uri="{FF2B5EF4-FFF2-40B4-BE49-F238E27FC236}">
                  <a16:creationId xmlns:a16="http://schemas.microsoft.com/office/drawing/2014/main" id="{DCB4ECFD-61A8-8AE4-1B9D-39F95AEDFCE8}"/>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DE46522-DA31-B1E0-99E6-9420E1CB6F33}"/>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37501596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Update Software</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33</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1727C6EB-DBA4-3D5C-E134-D71D632DBC6E}"/>
              </a:ext>
            </a:extLst>
          </p:cNvPr>
          <p:cNvSpPr txBox="1"/>
          <p:nvPr/>
        </p:nvSpPr>
        <p:spPr>
          <a:xfrm>
            <a:off x="1888434" y="2197360"/>
            <a:ext cx="6410740" cy="523220"/>
          </a:xfrm>
          <a:prstGeom prst="rect">
            <a:avLst/>
          </a:prstGeom>
          <a:noFill/>
        </p:spPr>
        <p:txBody>
          <a:bodyPr wrap="square" rtlCol="0">
            <a:spAutoFit/>
          </a:bodyPr>
          <a:lstStyle/>
          <a:p>
            <a:r>
              <a:rPr lang="en-GB" sz="2800"/>
              <a:t>Roadside – Follow onscreen instructions</a:t>
            </a:r>
          </a:p>
        </p:txBody>
      </p:sp>
      <p:sp>
        <p:nvSpPr>
          <p:cNvPr id="14" name="TextBox 13">
            <a:extLst>
              <a:ext uri="{FF2B5EF4-FFF2-40B4-BE49-F238E27FC236}">
                <a16:creationId xmlns:a16="http://schemas.microsoft.com/office/drawing/2014/main" id="{48360C03-4AF7-D3B3-9532-5140C348F910}"/>
              </a:ext>
            </a:extLst>
          </p:cNvPr>
          <p:cNvSpPr txBox="1"/>
          <p:nvPr/>
        </p:nvSpPr>
        <p:spPr>
          <a:xfrm>
            <a:off x="1888434" y="3342437"/>
            <a:ext cx="5784574" cy="523220"/>
          </a:xfrm>
          <a:prstGeom prst="rect">
            <a:avLst/>
          </a:prstGeom>
          <a:noFill/>
        </p:spPr>
        <p:txBody>
          <a:bodyPr wrap="square">
            <a:spAutoFit/>
          </a:bodyPr>
          <a:lstStyle/>
          <a:p>
            <a:r>
              <a:rPr lang="en-GB" sz="2800"/>
              <a:t>Remote – Via the RMAS interface</a:t>
            </a:r>
          </a:p>
        </p:txBody>
      </p:sp>
      <p:grpSp>
        <p:nvGrpSpPr>
          <p:cNvPr id="10" name="Group 9">
            <a:extLst>
              <a:ext uri="{FF2B5EF4-FFF2-40B4-BE49-F238E27FC236}">
                <a16:creationId xmlns:a16="http://schemas.microsoft.com/office/drawing/2014/main" id="{9FC3D301-631A-29D9-4D5A-3488DA47BA58}"/>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741C2949-CC22-7FAD-7B91-7EF3028F50C0}"/>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7A7C51D1-21F2-8276-F2AB-A71FDB83BA75}"/>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6304350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AMI – Download Logs</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34</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195A22C-ED7B-67C3-41A2-09AA6838EF00}"/>
              </a:ext>
            </a:extLst>
          </p:cNvPr>
          <p:cNvSpPr txBox="1"/>
          <p:nvPr/>
        </p:nvSpPr>
        <p:spPr>
          <a:xfrm>
            <a:off x="337930" y="1259239"/>
            <a:ext cx="9737035" cy="4150688"/>
          </a:xfrm>
          <a:prstGeom prst="rect">
            <a:avLst/>
          </a:prstGeom>
          <a:noFill/>
        </p:spPr>
        <p:txBody>
          <a:bodyPr wrap="square">
            <a:spAutoFit/>
          </a:bodyPr>
          <a:lstStyle/>
          <a:p>
            <a:pPr marL="446405" marR="727710" indent="-6350" algn="l">
              <a:lnSpc>
                <a:spcPct val="103000"/>
              </a:lnSpc>
              <a:spcAft>
                <a:spcPts val="15"/>
              </a:spcAft>
            </a:pPr>
            <a:r>
              <a:rPr lang="en-GB" sz="1800">
                <a:solidFill>
                  <a:srgbClr val="000000"/>
                </a:solidFill>
                <a:effectLst/>
                <a:latin typeface="Arial" panose="020B0604020202020204" pitchFamily="34" charset="0"/>
                <a:ea typeface="Arial" panose="020B0604020202020204" pitchFamily="34" charset="0"/>
              </a:rPr>
              <a:t>Select this option and enter the Engineers password when asked. Then follow the onscreen instructions to copy the five data items listed below to an USB memory stick </a:t>
            </a:r>
          </a:p>
          <a:p>
            <a:pPr marL="446405" marR="727710" indent="-6350" algn="l">
              <a:lnSpc>
                <a:spcPct val="103000"/>
              </a:lnSpc>
              <a:spcAft>
                <a:spcPts val="15"/>
              </a:spcAft>
            </a:pPr>
            <a:endParaRPr lang="en-GB" sz="1800">
              <a:solidFill>
                <a:srgbClr val="000000"/>
              </a:solidFill>
              <a:effectLst/>
              <a:latin typeface="Arial" panose="020B0604020202020204" pitchFamily="34" charset="0"/>
              <a:ea typeface="Arial" panose="020B0604020202020204" pitchFamily="34" charset="0"/>
            </a:endParaRPr>
          </a:p>
          <a:p>
            <a:pPr marL="446405" marR="727710" indent="-6350" algn="l">
              <a:lnSpc>
                <a:spcPct val="103000"/>
              </a:lnSpc>
              <a:spcAft>
                <a:spcPts val="15"/>
              </a:spcAft>
            </a:pPr>
            <a:endParaRPr lang="en-GB" sz="1800">
              <a:solidFill>
                <a:srgbClr val="000000"/>
              </a:solidFill>
              <a:effectLst/>
              <a:latin typeface="Arial" panose="020B0604020202020204" pitchFamily="34" charset="0"/>
              <a:ea typeface="Arial" panose="020B0604020202020204" pitchFamily="34" charset="0"/>
            </a:endParaRPr>
          </a:p>
          <a:p>
            <a:pPr marL="342900" marR="363855" lvl="0" indent="-342900" algn="l" fontAlgn="base">
              <a:lnSpc>
                <a:spcPct val="107000"/>
              </a:lnSpc>
              <a:spcAft>
                <a:spcPts val="845"/>
              </a:spcAft>
              <a:buClr>
                <a:srgbClr val="000000"/>
              </a:buClr>
              <a:buSzPts val="1150"/>
              <a:buFont typeface="Wingdings" pitchFamily="2" charset="2"/>
              <a:buChar char="§"/>
            </a:pPr>
            <a:r>
              <a:rPr lang="en-GB" sz="1600" b="1"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Fault LOGs </a:t>
            </a:r>
            <a:r>
              <a:rPr lang="en-GB" sz="1600"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(current and </a:t>
            </a:r>
            <a:r>
              <a:rPr lang="en-GB" sz="1600" i="1"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old – time and date stamped</a:t>
            </a:r>
            <a:r>
              <a:rPr lang="en-GB" sz="1600"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 </a:t>
            </a:r>
          </a:p>
          <a:p>
            <a:pPr marL="342900" marR="363855" lvl="0" indent="-342900" algn="l" fontAlgn="base">
              <a:lnSpc>
                <a:spcPct val="107000"/>
              </a:lnSpc>
              <a:spcAft>
                <a:spcPts val="845"/>
              </a:spcAft>
              <a:buClr>
                <a:srgbClr val="000000"/>
              </a:buClr>
              <a:buSzPts val="1150"/>
              <a:buFont typeface="Wingdings" pitchFamily="2" charset="2"/>
              <a:buChar char="§"/>
            </a:pPr>
            <a:r>
              <a:rPr lang="en-GB" sz="1600" b="1"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Event LOGs </a:t>
            </a:r>
            <a:r>
              <a:rPr lang="en-GB" sz="1600"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(current and </a:t>
            </a:r>
            <a:r>
              <a:rPr lang="en-GB" sz="1600" i="1"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old – time and date stamped</a:t>
            </a:r>
            <a:r>
              <a:rPr lang="en-GB" sz="1600"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 </a:t>
            </a:r>
          </a:p>
          <a:p>
            <a:pPr marL="342900" marR="363855" lvl="0" indent="-342900" algn="l" fontAlgn="base">
              <a:lnSpc>
                <a:spcPct val="103000"/>
              </a:lnSpc>
              <a:spcAft>
                <a:spcPts val="15"/>
              </a:spcAft>
              <a:buClr>
                <a:srgbClr val="000000"/>
              </a:buClr>
              <a:buSzPts val="1150"/>
              <a:buFont typeface="Wingdings" pitchFamily="2" charset="2"/>
              <a:buChar char="§"/>
            </a:pPr>
            <a:r>
              <a:rPr lang="en-GB" sz="1600" b="1"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Contents of the address plug </a:t>
            </a:r>
            <a:r>
              <a:rPr lang="en-GB" sz="1600"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(location, addresses, etc.)</a:t>
            </a:r>
            <a:endParaRPr lang="en-GB" sz="1600" u="none" strike="noStrike">
              <a:solidFill>
                <a:srgbClr val="000000"/>
              </a:solidFill>
              <a:effectLst/>
              <a:uFill>
                <a:solidFill>
                  <a:srgbClr val="000000"/>
                </a:solidFill>
              </a:uFill>
              <a:latin typeface="Segoe UI Symbol" panose="020B0502040204020203" pitchFamily="34" charset="0"/>
              <a:ea typeface="Segoe UI Symbol" panose="020B0502040204020203" pitchFamily="34" charset="0"/>
              <a:cs typeface="Segoe UI Symbol" panose="020B0502040204020203" pitchFamily="34" charset="0"/>
            </a:endParaRPr>
          </a:p>
          <a:p>
            <a:pPr marL="342900" marR="363855" lvl="0" indent="-342900" algn="l" fontAlgn="base">
              <a:lnSpc>
                <a:spcPct val="103000"/>
              </a:lnSpc>
              <a:spcAft>
                <a:spcPts val="15"/>
              </a:spcAft>
              <a:buClr>
                <a:srgbClr val="000000"/>
              </a:buClr>
              <a:buSzPts val="1150"/>
              <a:buFont typeface="Wingdings" pitchFamily="2" charset="2"/>
              <a:buChar char="§"/>
            </a:pPr>
            <a:r>
              <a:rPr lang="en-GB" sz="1600" b="1"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Snapshot</a:t>
            </a:r>
            <a:r>
              <a:rPr lang="en-GB" sz="1600"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 of Current and Historical faults for each device. </a:t>
            </a:r>
          </a:p>
          <a:p>
            <a:pPr marL="342900" marR="363855" lvl="0" indent="-342900" algn="l" fontAlgn="base">
              <a:lnSpc>
                <a:spcPct val="103000"/>
              </a:lnSpc>
              <a:spcAft>
                <a:spcPts val="140"/>
              </a:spcAft>
              <a:buClr>
                <a:srgbClr val="000000"/>
              </a:buClr>
              <a:buSzPts val="1150"/>
              <a:buFont typeface="Wingdings" pitchFamily="2" charset="2"/>
              <a:buChar char="§"/>
            </a:pPr>
            <a:r>
              <a:rPr lang="en-GB" sz="1600" b="1"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List of software </a:t>
            </a:r>
            <a:r>
              <a:rPr lang="en-GB" sz="1600" u="none" strike="noStrike">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rPr>
              <a:t>packages and their version numbers which are installed on the Roadside Controller. </a:t>
            </a:r>
          </a:p>
          <a:p>
            <a:pPr marL="446405" marR="727710" indent="-6350" algn="l">
              <a:lnSpc>
                <a:spcPct val="103000"/>
              </a:lnSpc>
              <a:spcAft>
                <a:spcPts val="1000"/>
              </a:spcAft>
            </a:pPr>
            <a:endParaRPr lang="en-GB" sz="1600">
              <a:solidFill>
                <a:srgbClr val="000000"/>
              </a:solidFill>
              <a:effectLst/>
              <a:latin typeface="Arial" panose="020B0604020202020204" pitchFamily="34" charset="0"/>
              <a:ea typeface="Arial" panose="020B0604020202020204" pitchFamily="34" charset="0"/>
            </a:endParaRPr>
          </a:p>
          <a:p>
            <a:pPr marL="446405" marR="727710" indent="-6350" algn="l">
              <a:lnSpc>
                <a:spcPct val="103000"/>
              </a:lnSpc>
              <a:spcAft>
                <a:spcPts val="1000"/>
              </a:spcAft>
            </a:pPr>
            <a:r>
              <a:rPr lang="en-GB" sz="1600">
                <a:solidFill>
                  <a:srgbClr val="000000"/>
                </a:solidFill>
                <a:effectLst/>
                <a:latin typeface="Arial" panose="020B0604020202020204" pitchFamily="34" charset="0"/>
                <a:ea typeface="Arial" panose="020B0604020202020204" pitchFamily="34" charset="0"/>
              </a:rPr>
              <a:t>These text files will be downloaded and written into a folder ‘</a:t>
            </a:r>
            <a:r>
              <a:rPr lang="en-GB" sz="1600" b="1" i="1" err="1">
                <a:solidFill>
                  <a:srgbClr val="000000"/>
                </a:solidFill>
                <a:effectLst/>
                <a:latin typeface="Arial" panose="020B0604020202020204" pitchFamily="34" charset="0"/>
                <a:ea typeface="Arial" panose="020B0604020202020204" pitchFamily="34" charset="0"/>
              </a:rPr>
              <a:t>rc</a:t>
            </a:r>
            <a:r>
              <a:rPr lang="en-GB" sz="1600">
                <a:solidFill>
                  <a:srgbClr val="000000"/>
                </a:solidFill>
                <a:effectLst/>
                <a:latin typeface="Arial" panose="020B0604020202020204" pitchFamily="34" charset="0"/>
                <a:ea typeface="Arial" panose="020B0604020202020204" pitchFamily="34" charset="0"/>
              </a:rPr>
              <a:t>’ and a subfolder ‘</a:t>
            </a:r>
            <a:r>
              <a:rPr lang="en-GB" sz="1600" b="1" i="1">
                <a:solidFill>
                  <a:srgbClr val="000000"/>
                </a:solidFill>
                <a:effectLst/>
                <a:latin typeface="Arial" panose="020B0604020202020204" pitchFamily="34" charset="0"/>
                <a:ea typeface="Arial" panose="020B0604020202020204" pitchFamily="34" charset="0"/>
              </a:rPr>
              <a:t>logs</a:t>
            </a:r>
            <a:r>
              <a:rPr lang="en-GB" sz="1600">
                <a:solidFill>
                  <a:srgbClr val="000000"/>
                </a:solidFill>
                <a:effectLst/>
                <a:latin typeface="Arial" panose="020B0604020202020204" pitchFamily="34" charset="0"/>
                <a:ea typeface="Arial" panose="020B0604020202020204" pitchFamily="34" charset="0"/>
              </a:rPr>
              <a:t>’ with a filename including the current time and date. </a:t>
            </a:r>
          </a:p>
        </p:txBody>
      </p:sp>
      <p:grpSp>
        <p:nvGrpSpPr>
          <p:cNvPr id="12" name="Group 11">
            <a:extLst>
              <a:ext uri="{FF2B5EF4-FFF2-40B4-BE49-F238E27FC236}">
                <a16:creationId xmlns:a16="http://schemas.microsoft.com/office/drawing/2014/main" id="{B5700C79-DB05-A97B-3CC7-31642A7EDED5}"/>
              </a:ext>
            </a:extLst>
          </p:cNvPr>
          <p:cNvGrpSpPr/>
          <p:nvPr/>
        </p:nvGrpSpPr>
        <p:grpSpPr>
          <a:xfrm>
            <a:off x="681039" y="6377456"/>
            <a:ext cx="1387248" cy="244300"/>
            <a:chOff x="681039" y="6377456"/>
            <a:chExt cx="1387248" cy="244300"/>
          </a:xfrm>
        </p:grpSpPr>
        <p:cxnSp>
          <p:nvCxnSpPr>
            <p:cNvPr id="14" name="Straight Connector 13">
              <a:extLst>
                <a:ext uri="{FF2B5EF4-FFF2-40B4-BE49-F238E27FC236}">
                  <a16:creationId xmlns:a16="http://schemas.microsoft.com/office/drawing/2014/main" id="{0AE96695-D7F1-A400-C7C5-A3A2EFC22FD7}"/>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8C099C3-5124-9CCA-477C-BE896C5CFC9E}"/>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39799059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End of Section</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35</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7ED617D-AF19-BFF1-0059-AEB4354E2BCB}"/>
              </a:ext>
            </a:extLst>
          </p:cNvPr>
          <p:cNvSpPr txBox="1"/>
          <p:nvPr/>
        </p:nvSpPr>
        <p:spPr>
          <a:xfrm>
            <a:off x="3558209" y="2721114"/>
            <a:ext cx="2331729" cy="707886"/>
          </a:xfrm>
          <a:prstGeom prst="rect">
            <a:avLst/>
          </a:prstGeom>
          <a:noFill/>
        </p:spPr>
        <p:txBody>
          <a:bodyPr wrap="none" rtlCol="0">
            <a:spAutoFit/>
          </a:bodyPr>
          <a:lstStyle/>
          <a:p>
            <a:r>
              <a:rPr lang="en-GB" sz="4000" b="1"/>
              <a:t>Questions</a:t>
            </a:r>
          </a:p>
        </p:txBody>
      </p:sp>
      <p:grpSp>
        <p:nvGrpSpPr>
          <p:cNvPr id="10" name="Group 9">
            <a:extLst>
              <a:ext uri="{FF2B5EF4-FFF2-40B4-BE49-F238E27FC236}">
                <a16:creationId xmlns:a16="http://schemas.microsoft.com/office/drawing/2014/main" id="{E0609ADC-C0F6-3B0B-0135-6EF4DBA10FC0}"/>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0D10B004-18C5-6392-6241-A48C2A16D451}"/>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2DE8DA00-DEB0-B548-953B-A9C555CABC23}"/>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28325393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953777" cy="7033846"/>
          </a:xfrm>
        </p:spPr>
      </p:pic>
    </p:spTree>
    <p:extLst>
      <p:ext uri="{BB962C8B-B14F-4D97-AF65-F5344CB8AC3E}">
        <p14:creationId xmlns:p14="http://schemas.microsoft.com/office/powerpoint/2010/main" val="174831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Introduction</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4</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0" name="Content Placeholder 1">
            <a:extLst>
              <a:ext uri="{FF2B5EF4-FFF2-40B4-BE49-F238E27FC236}">
                <a16:creationId xmlns:a16="http://schemas.microsoft.com/office/drawing/2014/main" id="{6D42BC9D-AF5D-9C4D-B560-E9B4BFF5BE62}"/>
              </a:ext>
            </a:extLst>
          </p:cNvPr>
          <p:cNvSpPr txBox="1">
            <a:spLocks/>
          </p:cNvSpPr>
          <p:nvPr/>
        </p:nvSpPr>
        <p:spPr>
          <a:xfrm>
            <a:off x="751377" y="1382233"/>
            <a:ext cx="8543926" cy="46783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endParaRPr lang="en-US" sz="1100">
              <a:latin typeface="Avenir" panose="02000503020000020003" pitchFamily="2" charset="0"/>
              <a:ea typeface="Avenir" charset="0"/>
              <a:cs typeface="Avenir" charset="0"/>
            </a:endParaRPr>
          </a:p>
          <a:p>
            <a:pPr>
              <a:lnSpc>
                <a:spcPct val="100000"/>
              </a:lnSpc>
              <a:spcBef>
                <a:spcPts val="0"/>
              </a:spcBef>
              <a:buFont typeface="+mj-lt"/>
              <a:buAutoNum type="arabicPeriod"/>
            </a:pPr>
            <a:endParaRPr lang="en-US" sz="1100">
              <a:latin typeface="Avenir" panose="02000503020000020003" pitchFamily="2" charset="0"/>
              <a:ea typeface="Avenir" charset="0"/>
              <a:cs typeface="Avenir" charset="0"/>
            </a:endParaRPr>
          </a:p>
          <a:p>
            <a:pPr marL="0" indent="0">
              <a:buFont typeface="Arial" panose="020B0604020202020204" pitchFamily="34" charset="0"/>
              <a:buNone/>
            </a:pPr>
            <a:endParaRPr lang="en-US" sz="1100">
              <a:latin typeface="Avenir" charset="0"/>
              <a:ea typeface="Avenir" charset="0"/>
              <a:cs typeface="Avenir" charset="0"/>
            </a:endParaRPr>
          </a:p>
        </p:txBody>
      </p:sp>
      <p:sp>
        <p:nvSpPr>
          <p:cNvPr id="4" name="Rounded Rectangle 3">
            <a:extLst>
              <a:ext uri="{FF2B5EF4-FFF2-40B4-BE49-F238E27FC236}">
                <a16:creationId xmlns:a16="http://schemas.microsoft.com/office/drawing/2014/main" id="{8AE0616F-9F73-7BF0-7AFD-F483077C3CB2}"/>
              </a:ext>
            </a:extLst>
          </p:cNvPr>
          <p:cNvSpPr/>
          <p:nvPr/>
        </p:nvSpPr>
        <p:spPr>
          <a:xfrm>
            <a:off x="1723399" y="1587297"/>
            <a:ext cx="1550504" cy="79513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a:t>VMS Limited</a:t>
            </a:r>
          </a:p>
          <a:p>
            <a:pPr algn="ctr"/>
            <a:r>
              <a:rPr lang="en-GB"/>
              <a:t>V2</a:t>
            </a:r>
          </a:p>
        </p:txBody>
      </p:sp>
      <p:sp>
        <p:nvSpPr>
          <p:cNvPr id="12" name="Rounded Rectangle 11">
            <a:extLst>
              <a:ext uri="{FF2B5EF4-FFF2-40B4-BE49-F238E27FC236}">
                <a16:creationId xmlns:a16="http://schemas.microsoft.com/office/drawing/2014/main" id="{F8BCEFC5-664D-557A-F47C-F27B5B1DEB1C}"/>
              </a:ext>
            </a:extLst>
          </p:cNvPr>
          <p:cNvSpPr/>
          <p:nvPr/>
        </p:nvSpPr>
        <p:spPr>
          <a:xfrm>
            <a:off x="5947679" y="1587297"/>
            <a:ext cx="1550504" cy="79513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err="1"/>
              <a:t>Techspan</a:t>
            </a:r>
            <a:endParaRPr lang="en-GB"/>
          </a:p>
          <a:p>
            <a:pPr algn="ctr"/>
            <a:r>
              <a:rPr lang="en-GB"/>
              <a:t>V2</a:t>
            </a:r>
          </a:p>
        </p:txBody>
      </p:sp>
      <p:sp>
        <p:nvSpPr>
          <p:cNvPr id="14" name="Rounded Rectangle 13">
            <a:extLst>
              <a:ext uri="{FF2B5EF4-FFF2-40B4-BE49-F238E27FC236}">
                <a16:creationId xmlns:a16="http://schemas.microsoft.com/office/drawing/2014/main" id="{834CE468-2AF0-1C24-D275-BDC89F4B8D5E}"/>
              </a:ext>
            </a:extLst>
          </p:cNvPr>
          <p:cNvSpPr/>
          <p:nvPr/>
        </p:nvSpPr>
        <p:spPr>
          <a:xfrm>
            <a:off x="3815702" y="2963471"/>
            <a:ext cx="1550504" cy="795131"/>
          </a:xfrm>
          <a:prstGeom prst="roundRect">
            <a:avLst/>
          </a:prstGeom>
          <a:solidFill>
            <a:schemeClr val="accent3">
              <a:lumMod val="40000"/>
              <a:lumOff val="6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GB"/>
              <a:t>HILL &amp; SMITH</a:t>
            </a:r>
          </a:p>
        </p:txBody>
      </p:sp>
      <p:sp>
        <p:nvSpPr>
          <p:cNvPr id="15" name="Rounded Rectangle 14">
            <a:extLst>
              <a:ext uri="{FF2B5EF4-FFF2-40B4-BE49-F238E27FC236}">
                <a16:creationId xmlns:a16="http://schemas.microsoft.com/office/drawing/2014/main" id="{CF4FE595-0658-2ADF-5FBE-C24B9EB3D483}"/>
              </a:ext>
            </a:extLst>
          </p:cNvPr>
          <p:cNvSpPr/>
          <p:nvPr/>
        </p:nvSpPr>
        <p:spPr>
          <a:xfrm>
            <a:off x="3815702" y="4458420"/>
            <a:ext cx="1550504" cy="79513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a:t>VMSL V3</a:t>
            </a:r>
          </a:p>
        </p:txBody>
      </p:sp>
      <p:cxnSp>
        <p:nvCxnSpPr>
          <p:cNvPr id="22" name="Curved Connector 21">
            <a:extLst>
              <a:ext uri="{FF2B5EF4-FFF2-40B4-BE49-F238E27FC236}">
                <a16:creationId xmlns:a16="http://schemas.microsoft.com/office/drawing/2014/main" id="{5210DF86-D6BC-D270-3093-661E6200D8A6}"/>
              </a:ext>
            </a:extLst>
          </p:cNvPr>
          <p:cNvCxnSpPr>
            <a:cxnSpLocks/>
            <a:stCxn id="4" idx="2"/>
            <a:endCxn id="14" idx="1"/>
          </p:cNvCxnSpPr>
          <p:nvPr/>
        </p:nvCxnSpPr>
        <p:spPr>
          <a:xfrm rot="16200000" flipH="1">
            <a:off x="2667872" y="2213206"/>
            <a:ext cx="978609" cy="131705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Curved Connector 26">
            <a:extLst>
              <a:ext uri="{FF2B5EF4-FFF2-40B4-BE49-F238E27FC236}">
                <a16:creationId xmlns:a16="http://schemas.microsoft.com/office/drawing/2014/main" id="{1684FFC2-F1F0-4FD8-EC69-44735CF48735}"/>
              </a:ext>
            </a:extLst>
          </p:cNvPr>
          <p:cNvCxnSpPr>
            <a:cxnSpLocks/>
            <a:stCxn id="12" idx="2"/>
            <a:endCxn id="14" idx="3"/>
          </p:cNvCxnSpPr>
          <p:nvPr/>
        </p:nvCxnSpPr>
        <p:spPr>
          <a:xfrm rot="5400000">
            <a:off x="5555265" y="2193370"/>
            <a:ext cx="978609" cy="1356725"/>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30AAB527-20FF-BCD3-AB8E-9174011684BE}"/>
              </a:ext>
            </a:extLst>
          </p:cNvPr>
          <p:cNvCxnSpPr>
            <a:cxnSpLocks/>
            <a:stCxn id="14" idx="2"/>
            <a:endCxn id="15" idx="0"/>
          </p:cNvCxnSpPr>
          <p:nvPr/>
        </p:nvCxnSpPr>
        <p:spPr>
          <a:xfrm>
            <a:off x="4590954" y="3758602"/>
            <a:ext cx="0" cy="6998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F57111ED-E66C-C3DA-527F-9410009A535C}"/>
              </a:ext>
            </a:extLst>
          </p:cNvPr>
          <p:cNvGrpSpPr/>
          <p:nvPr/>
        </p:nvGrpSpPr>
        <p:grpSpPr>
          <a:xfrm>
            <a:off x="681039" y="6377456"/>
            <a:ext cx="1387248" cy="244300"/>
            <a:chOff x="681039" y="6377456"/>
            <a:chExt cx="1387248" cy="244300"/>
          </a:xfrm>
        </p:grpSpPr>
        <p:cxnSp>
          <p:nvCxnSpPr>
            <p:cNvPr id="17" name="Straight Connector 16">
              <a:extLst>
                <a:ext uri="{FF2B5EF4-FFF2-40B4-BE49-F238E27FC236}">
                  <a16:creationId xmlns:a16="http://schemas.microsoft.com/office/drawing/2014/main" id="{EEE3A790-8B9F-C592-560D-75CEC0D5098A}"/>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4A5727B3-12E3-363A-BF8B-6D141772455C}"/>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38600590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Agenda</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5</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2" name="Content Placeholder 1">
            <a:extLst>
              <a:ext uri="{FF2B5EF4-FFF2-40B4-BE49-F238E27FC236}">
                <a16:creationId xmlns:a16="http://schemas.microsoft.com/office/drawing/2014/main" id="{F5715812-FBE3-1548-8725-C3C5A578213C}"/>
              </a:ext>
            </a:extLst>
          </p:cNvPr>
          <p:cNvSpPr txBox="1">
            <a:spLocks/>
          </p:cNvSpPr>
          <p:nvPr/>
        </p:nvSpPr>
        <p:spPr>
          <a:xfrm>
            <a:off x="1069430" y="1349682"/>
            <a:ext cx="4367275" cy="4678325"/>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a:latin typeface="Avenir" panose="02000503020000020003" pitchFamily="2" charset="0"/>
                <a:ea typeface="Avenir Black" charset="0"/>
                <a:cs typeface="Avenir Black" charset="0"/>
              </a:rPr>
              <a:t>Equipment overview</a:t>
            </a:r>
          </a:p>
          <a:p>
            <a:pPr marL="0" indent="0">
              <a:lnSpc>
                <a:spcPct val="100000"/>
              </a:lnSpc>
              <a:spcBef>
                <a:spcPts val="0"/>
              </a:spcBef>
              <a:buNone/>
            </a:pPr>
            <a:endParaRPr lang="en-US" sz="2000" b="1">
              <a:latin typeface="Avenir" panose="02000503020000020003" pitchFamily="2" charset="0"/>
              <a:ea typeface="Avenir Black" charset="0"/>
              <a:cs typeface="Avenir Black" charset="0"/>
            </a:endParaRPr>
          </a:p>
          <a:p>
            <a:pPr>
              <a:lnSpc>
                <a:spcPct val="100000"/>
              </a:lnSpc>
              <a:spcBef>
                <a:spcPts val="0"/>
              </a:spcBef>
            </a:pPr>
            <a:r>
              <a:rPr lang="en-US" sz="2000" b="1">
                <a:latin typeface="Avenir" panose="02000503020000020003" pitchFamily="2" charset="0"/>
                <a:ea typeface="Avenir" charset="0"/>
                <a:cs typeface="Avenir" charset="0"/>
              </a:rPr>
              <a:t>Detailed Technical Description</a:t>
            </a:r>
          </a:p>
          <a:p>
            <a:pPr marL="0" indent="0">
              <a:lnSpc>
                <a:spcPct val="100000"/>
              </a:lnSpc>
              <a:spcBef>
                <a:spcPts val="0"/>
              </a:spcBef>
              <a:buNone/>
            </a:pPr>
            <a:endParaRPr lang="en-US" sz="2000" b="1">
              <a:latin typeface="Avenir" panose="02000503020000020003" pitchFamily="2" charset="0"/>
              <a:ea typeface="Avenir" charset="0"/>
              <a:cs typeface="Avenir" charset="0"/>
            </a:endParaRPr>
          </a:p>
          <a:p>
            <a:pPr lvl="1">
              <a:lnSpc>
                <a:spcPct val="150000"/>
              </a:lnSpc>
              <a:spcBef>
                <a:spcPts val="0"/>
              </a:spcBef>
            </a:pPr>
            <a:r>
              <a:rPr lang="en-US" sz="1600">
                <a:latin typeface="Avenir" panose="02000503020000020003" pitchFamily="2" charset="0"/>
                <a:ea typeface="Avenir" charset="0"/>
                <a:cs typeface="Avenir" charset="0"/>
              </a:rPr>
              <a:t>MS4</a:t>
            </a:r>
          </a:p>
          <a:p>
            <a:pPr lvl="1">
              <a:lnSpc>
                <a:spcPct val="150000"/>
              </a:lnSpc>
              <a:spcBef>
                <a:spcPts val="0"/>
              </a:spcBef>
            </a:pPr>
            <a:r>
              <a:rPr lang="en-US" sz="1600">
                <a:latin typeface="Avenir" panose="02000503020000020003" pitchFamily="2" charset="0"/>
                <a:ea typeface="Avenir" charset="0"/>
                <a:cs typeface="Avenir" charset="0"/>
              </a:rPr>
              <a:t>AMI</a:t>
            </a:r>
          </a:p>
          <a:p>
            <a:pPr lvl="1">
              <a:lnSpc>
                <a:spcPct val="150000"/>
              </a:lnSpc>
              <a:spcBef>
                <a:spcPts val="0"/>
              </a:spcBef>
            </a:pPr>
            <a:r>
              <a:rPr lang="en-US" sz="1600">
                <a:latin typeface="Avenir" panose="02000503020000020003" pitchFamily="2" charset="0"/>
                <a:ea typeface="Avenir" charset="0"/>
                <a:cs typeface="Avenir" charset="0"/>
              </a:rPr>
              <a:t>Roadside Controller intro</a:t>
            </a:r>
          </a:p>
          <a:p>
            <a:pPr lvl="1">
              <a:lnSpc>
                <a:spcPct val="150000"/>
              </a:lnSpc>
              <a:spcBef>
                <a:spcPts val="0"/>
              </a:spcBef>
            </a:pPr>
            <a:r>
              <a:rPr lang="en-US" sz="1600">
                <a:latin typeface="Avenir" panose="02000503020000020003" pitchFamily="2" charset="0"/>
                <a:ea typeface="Avenir" charset="0"/>
                <a:cs typeface="Avenir" charset="0"/>
              </a:rPr>
              <a:t>NRTS Interface (SFP/cat5)</a:t>
            </a:r>
          </a:p>
          <a:p>
            <a:pPr lvl="1">
              <a:lnSpc>
                <a:spcPct val="150000"/>
              </a:lnSpc>
              <a:spcBef>
                <a:spcPts val="0"/>
              </a:spcBef>
            </a:pPr>
            <a:r>
              <a:rPr lang="en-US" sz="1600">
                <a:latin typeface="Avenir" panose="02000503020000020003" pitchFamily="2" charset="0"/>
                <a:ea typeface="Avenir" charset="0"/>
                <a:cs typeface="Avenir" charset="0"/>
              </a:rPr>
              <a:t>RSC Navigation</a:t>
            </a:r>
          </a:p>
          <a:p>
            <a:pPr lvl="1">
              <a:lnSpc>
                <a:spcPct val="150000"/>
              </a:lnSpc>
              <a:spcBef>
                <a:spcPts val="0"/>
              </a:spcBef>
            </a:pPr>
            <a:r>
              <a:rPr lang="en-US" sz="1600">
                <a:latin typeface="Avenir" panose="02000503020000020003" pitchFamily="2" charset="0"/>
                <a:ea typeface="Avenir" charset="0"/>
                <a:cs typeface="Avenir" charset="0"/>
              </a:rPr>
              <a:t>Software upload</a:t>
            </a:r>
          </a:p>
          <a:p>
            <a:pPr lvl="1">
              <a:lnSpc>
                <a:spcPct val="150000"/>
              </a:lnSpc>
              <a:spcBef>
                <a:spcPts val="0"/>
              </a:spcBef>
            </a:pPr>
            <a:r>
              <a:rPr lang="en-US" sz="1600">
                <a:latin typeface="Avenir" panose="02000503020000020003" pitchFamily="2" charset="0"/>
                <a:ea typeface="Avenir" charset="0"/>
                <a:cs typeface="Avenir" charset="0"/>
              </a:rPr>
              <a:t>Download logs</a:t>
            </a:r>
          </a:p>
          <a:p>
            <a:pPr lvl="1">
              <a:lnSpc>
                <a:spcPct val="150000"/>
              </a:lnSpc>
              <a:spcBef>
                <a:spcPts val="0"/>
              </a:spcBef>
            </a:pPr>
            <a:r>
              <a:rPr lang="en-US" sz="1600">
                <a:latin typeface="Avenir" panose="02000503020000020003" pitchFamily="2" charset="0"/>
                <a:ea typeface="Avenir" charset="0"/>
                <a:cs typeface="Avenir" charset="0"/>
              </a:rPr>
              <a:t>RMAS Interface</a:t>
            </a:r>
          </a:p>
          <a:p>
            <a:pPr marL="457200" lvl="1" indent="0">
              <a:lnSpc>
                <a:spcPct val="100000"/>
              </a:lnSpc>
              <a:spcBef>
                <a:spcPts val="0"/>
              </a:spcBef>
              <a:buNone/>
            </a:pPr>
            <a:endParaRPr lang="en-US" sz="2000">
              <a:latin typeface="Avenir" panose="02000503020000020003" pitchFamily="2" charset="0"/>
              <a:ea typeface="Avenir" charset="0"/>
              <a:cs typeface="Avenir" charset="0"/>
            </a:endParaRPr>
          </a:p>
          <a:p>
            <a:pPr>
              <a:lnSpc>
                <a:spcPct val="100000"/>
              </a:lnSpc>
              <a:spcBef>
                <a:spcPts val="0"/>
              </a:spcBef>
            </a:pPr>
            <a:r>
              <a:rPr lang="en-US" sz="2000" b="1">
                <a:latin typeface="Avenir" panose="02000503020000020003" pitchFamily="2" charset="0"/>
                <a:ea typeface="Avenir" charset="0"/>
                <a:cs typeface="Avenir" charset="0"/>
              </a:rPr>
              <a:t>Fault Finding</a:t>
            </a:r>
          </a:p>
          <a:p>
            <a:pPr marL="0" indent="0">
              <a:lnSpc>
                <a:spcPct val="100000"/>
              </a:lnSpc>
              <a:spcBef>
                <a:spcPts val="0"/>
              </a:spcBef>
              <a:buNone/>
            </a:pPr>
            <a:endParaRPr lang="en-US" sz="2000" b="1">
              <a:latin typeface="Avenir" panose="02000503020000020003" pitchFamily="2" charset="0"/>
              <a:ea typeface="Avenir" charset="0"/>
              <a:cs typeface="Avenir" charset="0"/>
            </a:endParaRPr>
          </a:p>
          <a:p>
            <a:pPr lvl="1">
              <a:lnSpc>
                <a:spcPct val="150000"/>
              </a:lnSpc>
              <a:spcBef>
                <a:spcPts val="0"/>
              </a:spcBef>
            </a:pPr>
            <a:r>
              <a:rPr lang="en-US" sz="1600">
                <a:latin typeface="Avenir" panose="02000503020000020003" pitchFamily="2" charset="0"/>
                <a:ea typeface="Avenir" charset="0"/>
                <a:cs typeface="Avenir" charset="0"/>
              </a:rPr>
              <a:t>Logfile viewer</a:t>
            </a:r>
          </a:p>
          <a:p>
            <a:pPr lvl="1">
              <a:lnSpc>
                <a:spcPct val="150000"/>
              </a:lnSpc>
              <a:spcBef>
                <a:spcPts val="0"/>
              </a:spcBef>
            </a:pPr>
            <a:r>
              <a:rPr lang="en-US" sz="1600">
                <a:latin typeface="Avenir" panose="02000503020000020003" pitchFamily="2" charset="0"/>
                <a:ea typeface="Avenir" charset="0"/>
                <a:cs typeface="Avenir" charset="0"/>
              </a:rPr>
              <a:t>logfiles</a:t>
            </a:r>
          </a:p>
          <a:p>
            <a:pPr lvl="1">
              <a:lnSpc>
                <a:spcPct val="150000"/>
              </a:lnSpc>
              <a:spcBef>
                <a:spcPts val="0"/>
              </a:spcBef>
            </a:pPr>
            <a:r>
              <a:rPr lang="en-US" sz="1600">
                <a:latin typeface="Avenir" panose="02000503020000020003" pitchFamily="2" charset="0"/>
                <a:ea typeface="Avenir" charset="0"/>
                <a:cs typeface="Avenir" charset="0"/>
              </a:rPr>
              <a:t>Hands on</a:t>
            </a:r>
          </a:p>
          <a:p>
            <a:pPr marL="0" indent="0">
              <a:lnSpc>
                <a:spcPct val="100000"/>
              </a:lnSpc>
              <a:spcBef>
                <a:spcPts val="0"/>
              </a:spcBef>
              <a:buNone/>
            </a:pPr>
            <a:endParaRPr lang="en-US" sz="2000">
              <a:latin typeface="Avenir" panose="02000503020000020003" pitchFamily="2" charset="0"/>
              <a:ea typeface="Avenir" charset="0"/>
              <a:cs typeface="Avenir" charset="0"/>
            </a:endParaRPr>
          </a:p>
          <a:p>
            <a:pPr>
              <a:lnSpc>
                <a:spcPct val="100000"/>
              </a:lnSpc>
              <a:spcBef>
                <a:spcPts val="0"/>
              </a:spcBef>
            </a:pPr>
            <a:r>
              <a:rPr lang="en-US" sz="2000" b="1">
                <a:latin typeface="Avenir" panose="02000503020000020003" pitchFamily="2" charset="0"/>
                <a:ea typeface="Avenir" charset="0"/>
                <a:cs typeface="Avenir" charset="0"/>
              </a:rPr>
              <a:t>Q &amp; A practical</a:t>
            </a:r>
          </a:p>
          <a:p>
            <a:pPr marL="0" indent="0">
              <a:lnSpc>
                <a:spcPct val="100000"/>
              </a:lnSpc>
              <a:spcBef>
                <a:spcPts val="0"/>
              </a:spcBef>
              <a:buNone/>
            </a:pPr>
            <a:endParaRPr lang="en-US" sz="1100">
              <a:latin typeface="Avenir" panose="02000503020000020003" pitchFamily="2" charset="0"/>
              <a:ea typeface="Avenir" charset="0"/>
              <a:cs typeface="Avenir" charset="0"/>
            </a:endParaRPr>
          </a:p>
          <a:p>
            <a:pPr marL="0" indent="0">
              <a:buFont typeface="Arial" panose="020B0604020202020204" pitchFamily="34" charset="0"/>
              <a:buNone/>
            </a:pPr>
            <a:endParaRPr lang="en-US" sz="1100">
              <a:latin typeface="Avenir" charset="0"/>
              <a:ea typeface="Avenir" charset="0"/>
              <a:cs typeface="Avenir" charset="0"/>
            </a:endParaRPr>
          </a:p>
        </p:txBody>
      </p:sp>
      <mc:AlternateContent xmlns:mc="http://schemas.openxmlformats.org/markup-compatibility/2006" xmlns:p14="http://schemas.microsoft.com/office/powerpoint/2010/main">
        <mc:Choice Requires="p14">
          <p:contentPart p14:bwMode="auto" r:id="rId3">
            <p14:nvContentPartPr>
              <p14:cNvPr id="3" name="Ink 2">
                <a:extLst>
                  <a:ext uri="{FF2B5EF4-FFF2-40B4-BE49-F238E27FC236}">
                    <a16:creationId xmlns:a16="http://schemas.microsoft.com/office/drawing/2014/main" id="{05FC0B4A-F44F-185E-05F2-0708EA151B7C}"/>
                  </a:ext>
                </a:extLst>
              </p14:cNvPr>
              <p14:cNvContentPartPr/>
              <p14:nvPr/>
            </p14:nvContentPartPr>
            <p14:xfrm>
              <a:off x="-651976" y="971859"/>
              <a:ext cx="360" cy="360"/>
            </p14:xfrm>
          </p:contentPart>
        </mc:Choice>
        <mc:Fallback xmlns="">
          <p:pic>
            <p:nvPicPr>
              <p:cNvPr id="3" name="Ink 2">
                <a:extLst>
                  <a:ext uri="{FF2B5EF4-FFF2-40B4-BE49-F238E27FC236}">
                    <a16:creationId xmlns:a16="http://schemas.microsoft.com/office/drawing/2014/main" id="{05FC0B4A-F44F-185E-05F2-0708EA151B7C}"/>
                  </a:ext>
                </a:extLst>
              </p:cNvPr>
              <p:cNvPicPr/>
              <p:nvPr/>
            </p:nvPicPr>
            <p:blipFill>
              <a:blip r:embed="rId4"/>
              <a:stretch>
                <a:fillRect/>
              </a:stretch>
            </p:blipFill>
            <p:spPr>
              <a:xfrm>
                <a:off x="-660976" y="962859"/>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4" name="Ink 3">
                <a:extLst>
                  <a:ext uri="{FF2B5EF4-FFF2-40B4-BE49-F238E27FC236}">
                    <a16:creationId xmlns:a16="http://schemas.microsoft.com/office/drawing/2014/main" id="{D481F076-1711-ADAA-1A9F-B8AF24EC8E0A}"/>
                  </a:ext>
                </a:extLst>
              </p14:cNvPr>
              <p14:cNvContentPartPr/>
              <p14:nvPr/>
            </p14:nvContentPartPr>
            <p14:xfrm>
              <a:off x="-651976" y="975819"/>
              <a:ext cx="360" cy="360"/>
            </p14:xfrm>
          </p:contentPart>
        </mc:Choice>
        <mc:Fallback xmlns="">
          <p:pic>
            <p:nvPicPr>
              <p:cNvPr id="4" name="Ink 3">
                <a:extLst>
                  <a:ext uri="{FF2B5EF4-FFF2-40B4-BE49-F238E27FC236}">
                    <a16:creationId xmlns:a16="http://schemas.microsoft.com/office/drawing/2014/main" id="{D481F076-1711-ADAA-1A9F-B8AF24EC8E0A}"/>
                  </a:ext>
                </a:extLst>
              </p:cNvPr>
              <p:cNvPicPr/>
              <p:nvPr/>
            </p:nvPicPr>
            <p:blipFill>
              <a:blip r:embed="rId4"/>
              <a:stretch>
                <a:fillRect/>
              </a:stretch>
            </p:blipFill>
            <p:spPr>
              <a:xfrm>
                <a:off x="-660976" y="966819"/>
                <a:ext cx="18000" cy="18000"/>
              </a:xfrm>
              <a:prstGeom prst="rect">
                <a:avLst/>
              </a:prstGeom>
            </p:spPr>
          </p:pic>
        </mc:Fallback>
      </mc:AlternateContent>
      <p:grpSp>
        <p:nvGrpSpPr>
          <p:cNvPr id="14" name="Group 13">
            <a:extLst>
              <a:ext uri="{FF2B5EF4-FFF2-40B4-BE49-F238E27FC236}">
                <a16:creationId xmlns:a16="http://schemas.microsoft.com/office/drawing/2014/main" id="{358EFBFB-C602-D027-2573-C20EE550AB2A}"/>
              </a:ext>
            </a:extLst>
          </p:cNvPr>
          <p:cNvGrpSpPr/>
          <p:nvPr/>
        </p:nvGrpSpPr>
        <p:grpSpPr>
          <a:xfrm>
            <a:off x="681039" y="6377456"/>
            <a:ext cx="1387248" cy="244300"/>
            <a:chOff x="681039" y="6377456"/>
            <a:chExt cx="1387248" cy="244300"/>
          </a:xfrm>
        </p:grpSpPr>
        <p:cxnSp>
          <p:nvCxnSpPr>
            <p:cNvPr id="15" name="Straight Connector 14">
              <a:extLst>
                <a:ext uri="{FF2B5EF4-FFF2-40B4-BE49-F238E27FC236}">
                  <a16:creationId xmlns:a16="http://schemas.microsoft.com/office/drawing/2014/main" id="{044D65B9-8982-0562-79CD-EC595F8D388B}"/>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1C19782-FA26-553B-031D-A228D1C53386}"/>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674544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Introduction</a:t>
            </a:r>
          </a:p>
        </p:txBody>
      </p:sp>
      <p:cxnSp>
        <p:nvCxnSpPr>
          <p:cNvPr id="9" name="Straight Connector 8"/>
          <p:cNvCxnSpPr>
            <a:cxnSpLocks/>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6</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2" name="Rounded Rectangle 1">
            <a:extLst>
              <a:ext uri="{FF2B5EF4-FFF2-40B4-BE49-F238E27FC236}">
                <a16:creationId xmlns:a16="http://schemas.microsoft.com/office/drawing/2014/main" id="{24BF70A7-DE4A-DF6E-7F03-B97CD5BB5A58}"/>
              </a:ext>
            </a:extLst>
          </p:cNvPr>
          <p:cNvSpPr/>
          <p:nvPr/>
        </p:nvSpPr>
        <p:spPr>
          <a:xfrm>
            <a:off x="916427" y="4547077"/>
            <a:ext cx="713590" cy="1386636"/>
          </a:xfrm>
          <a:prstGeom prst="roundRect">
            <a:avLst/>
          </a:prstGeom>
          <a:solidFill>
            <a:schemeClr val="bg1">
              <a:lumMod val="8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Rounded Rectangle 2">
            <a:extLst>
              <a:ext uri="{FF2B5EF4-FFF2-40B4-BE49-F238E27FC236}">
                <a16:creationId xmlns:a16="http://schemas.microsoft.com/office/drawing/2014/main" id="{66E5F9E3-B56D-3A44-054B-EBBC690C05DE}"/>
              </a:ext>
            </a:extLst>
          </p:cNvPr>
          <p:cNvSpPr/>
          <p:nvPr/>
        </p:nvSpPr>
        <p:spPr>
          <a:xfrm>
            <a:off x="1828801" y="908850"/>
            <a:ext cx="2405269" cy="2077278"/>
          </a:xfrm>
          <a:prstGeom prst="roundRect">
            <a:avLst/>
          </a:prstGeom>
          <a:solidFill>
            <a:schemeClr val="bg1">
              <a:lumMod val="7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ounded Rectangle 17">
            <a:extLst>
              <a:ext uri="{FF2B5EF4-FFF2-40B4-BE49-F238E27FC236}">
                <a16:creationId xmlns:a16="http://schemas.microsoft.com/office/drawing/2014/main" id="{3BCE1443-CD70-A882-63CD-06B0C4A220F6}"/>
              </a:ext>
            </a:extLst>
          </p:cNvPr>
          <p:cNvSpPr/>
          <p:nvPr/>
        </p:nvSpPr>
        <p:spPr>
          <a:xfrm>
            <a:off x="3728831" y="3181803"/>
            <a:ext cx="1010478" cy="872686"/>
          </a:xfrm>
          <a:prstGeom prst="roundRect">
            <a:avLst/>
          </a:prstGeom>
          <a:solidFill>
            <a:schemeClr val="bg1">
              <a:lumMod val="8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ounded Rectangle 20">
            <a:extLst>
              <a:ext uri="{FF2B5EF4-FFF2-40B4-BE49-F238E27FC236}">
                <a16:creationId xmlns:a16="http://schemas.microsoft.com/office/drawing/2014/main" id="{9F69DD38-C918-31A4-EA18-6F4A8E0EDDDE}"/>
              </a:ext>
            </a:extLst>
          </p:cNvPr>
          <p:cNvSpPr/>
          <p:nvPr/>
        </p:nvSpPr>
        <p:spPr>
          <a:xfrm>
            <a:off x="5166693" y="3181803"/>
            <a:ext cx="1010478" cy="872686"/>
          </a:xfrm>
          <a:prstGeom prst="roundRect">
            <a:avLst/>
          </a:prstGeom>
          <a:solidFill>
            <a:schemeClr val="bg1">
              <a:lumMod val="8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ounded Rectangle 22">
            <a:extLst>
              <a:ext uri="{FF2B5EF4-FFF2-40B4-BE49-F238E27FC236}">
                <a16:creationId xmlns:a16="http://schemas.microsoft.com/office/drawing/2014/main" id="{694868C3-B67C-B112-7562-4DBBA97D2062}"/>
              </a:ext>
            </a:extLst>
          </p:cNvPr>
          <p:cNvSpPr/>
          <p:nvPr/>
        </p:nvSpPr>
        <p:spPr>
          <a:xfrm>
            <a:off x="6604555" y="3181851"/>
            <a:ext cx="1010478" cy="872686"/>
          </a:xfrm>
          <a:prstGeom prst="roundRect">
            <a:avLst/>
          </a:prstGeom>
          <a:solidFill>
            <a:schemeClr val="bg1">
              <a:lumMod val="8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ounded Rectangle 23">
            <a:extLst>
              <a:ext uri="{FF2B5EF4-FFF2-40B4-BE49-F238E27FC236}">
                <a16:creationId xmlns:a16="http://schemas.microsoft.com/office/drawing/2014/main" id="{08B87EBE-037F-4DFB-0782-D5623E183ADB}"/>
              </a:ext>
            </a:extLst>
          </p:cNvPr>
          <p:cNvSpPr/>
          <p:nvPr/>
        </p:nvSpPr>
        <p:spPr>
          <a:xfrm>
            <a:off x="2677770" y="4117191"/>
            <a:ext cx="558246" cy="406152"/>
          </a:xfrm>
          <a:prstGeom prst="roundRect">
            <a:avLst/>
          </a:prstGeom>
          <a:solidFill>
            <a:schemeClr val="bg1">
              <a:lumMod val="85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7" name="Elbow Connector 6">
            <a:extLst>
              <a:ext uri="{FF2B5EF4-FFF2-40B4-BE49-F238E27FC236}">
                <a16:creationId xmlns:a16="http://schemas.microsoft.com/office/drawing/2014/main" id="{567567CE-8EB8-C933-D154-E465B1B2E203}"/>
              </a:ext>
            </a:extLst>
          </p:cNvPr>
          <p:cNvCxnSpPr>
            <a:cxnSpLocks/>
            <a:stCxn id="2" idx="0"/>
            <a:endCxn id="3" idx="1"/>
          </p:cNvCxnSpPr>
          <p:nvPr/>
        </p:nvCxnSpPr>
        <p:spPr>
          <a:xfrm rot="5400000" flipH="1" flipV="1">
            <a:off x="251217" y="2969494"/>
            <a:ext cx="2599588" cy="555579"/>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E1C1185F-E3EC-5C8A-D5F7-6A245FC31EA1}"/>
              </a:ext>
            </a:extLst>
          </p:cNvPr>
          <p:cNvCxnSpPr>
            <a:cxnSpLocks/>
            <a:stCxn id="2" idx="3"/>
            <a:endCxn id="24" idx="2"/>
          </p:cNvCxnSpPr>
          <p:nvPr/>
        </p:nvCxnSpPr>
        <p:spPr>
          <a:xfrm flipV="1">
            <a:off x="1630017" y="4523343"/>
            <a:ext cx="1326876" cy="717052"/>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31" name="Elbow Connector 30">
            <a:extLst>
              <a:ext uri="{FF2B5EF4-FFF2-40B4-BE49-F238E27FC236}">
                <a16:creationId xmlns:a16="http://schemas.microsoft.com/office/drawing/2014/main" id="{6AC79AC3-C628-2EB4-229E-C6012BD5F5A5}"/>
              </a:ext>
            </a:extLst>
          </p:cNvPr>
          <p:cNvCxnSpPr>
            <a:cxnSpLocks/>
            <a:endCxn id="18" idx="2"/>
          </p:cNvCxnSpPr>
          <p:nvPr/>
        </p:nvCxnSpPr>
        <p:spPr>
          <a:xfrm flipV="1">
            <a:off x="3236016" y="4054489"/>
            <a:ext cx="998054" cy="132889"/>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4CD513AD-91EF-6301-101D-79C808004758}"/>
              </a:ext>
            </a:extLst>
          </p:cNvPr>
          <p:cNvCxnSpPr>
            <a:cxnSpLocks/>
            <a:endCxn id="23" idx="2"/>
          </p:cNvCxnSpPr>
          <p:nvPr/>
        </p:nvCxnSpPr>
        <p:spPr>
          <a:xfrm flipV="1">
            <a:off x="3236016" y="4054537"/>
            <a:ext cx="3873778" cy="403159"/>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53" name="Elbow Connector 52">
            <a:extLst>
              <a:ext uri="{FF2B5EF4-FFF2-40B4-BE49-F238E27FC236}">
                <a16:creationId xmlns:a16="http://schemas.microsoft.com/office/drawing/2014/main" id="{7552B200-3B20-A07D-3F44-CA85038DB2B6}"/>
              </a:ext>
            </a:extLst>
          </p:cNvPr>
          <p:cNvCxnSpPr>
            <a:cxnSpLocks/>
            <a:stCxn id="24" idx="3"/>
            <a:endCxn id="21" idx="2"/>
          </p:cNvCxnSpPr>
          <p:nvPr/>
        </p:nvCxnSpPr>
        <p:spPr>
          <a:xfrm flipV="1">
            <a:off x="3236016" y="4054489"/>
            <a:ext cx="2435916" cy="265778"/>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29157006-6A17-A57D-CB48-336FA07383CD}"/>
              </a:ext>
            </a:extLst>
          </p:cNvPr>
          <p:cNvSpPr txBox="1"/>
          <p:nvPr/>
        </p:nvSpPr>
        <p:spPr>
          <a:xfrm>
            <a:off x="2654566" y="1204075"/>
            <a:ext cx="604653" cy="369332"/>
          </a:xfrm>
          <a:prstGeom prst="rect">
            <a:avLst/>
          </a:prstGeom>
          <a:noFill/>
        </p:spPr>
        <p:txBody>
          <a:bodyPr wrap="none" rtlCol="0">
            <a:spAutoFit/>
          </a:bodyPr>
          <a:lstStyle/>
          <a:p>
            <a:r>
              <a:rPr lang="en-GB"/>
              <a:t>MS4</a:t>
            </a:r>
          </a:p>
        </p:txBody>
      </p:sp>
      <p:sp>
        <p:nvSpPr>
          <p:cNvPr id="60" name="TextBox 59">
            <a:extLst>
              <a:ext uri="{FF2B5EF4-FFF2-40B4-BE49-F238E27FC236}">
                <a16:creationId xmlns:a16="http://schemas.microsoft.com/office/drawing/2014/main" id="{BC13669C-BE71-1888-9056-3AC0867EBF2D}"/>
              </a:ext>
            </a:extLst>
          </p:cNvPr>
          <p:cNvSpPr txBox="1"/>
          <p:nvPr/>
        </p:nvSpPr>
        <p:spPr>
          <a:xfrm>
            <a:off x="3862606" y="3274151"/>
            <a:ext cx="572593" cy="369332"/>
          </a:xfrm>
          <a:prstGeom prst="rect">
            <a:avLst/>
          </a:prstGeom>
          <a:noFill/>
        </p:spPr>
        <p:txBody>
          <a:bodyPr wrap="none" rtlCol="0">
            <a:spAutoFit/>
          </a:bodyPr>
          <a:lstStyle/>
          <a:p>
            <a:r>
              <a:rPr lang="en-GB"/>
              <a:t>AMI</a:t>
            </a:r>
          </a:p>
        </p:txBody>
      </p:sp>
      <p:sp>
        <p:nvSpPr>
          <p:cNvPr id="30" name="TextBox 29">
            <a:extLst>
              <a:ext uri="{FF2B5EF4-FFF2-40B4-BE49-F238E27FC236}">
                <a16:creationId xmlns:a16="http://schemas.microsoft.com/office/drawing/2014/main" id="{C6984B68-3398-E446-CD76-D02D15960AB6}"/>
              </a:ext>
            </a:extLst>
          </p:cNvPr>
          <p:cNvSpPr txBox="1"/>
          <p:nvPr/>
        </p:nvSpPr>
        <p:spPr>
          <a:xfrm>
            <a:off x="5385635" y="3279231"/>
            <a:ext cx="572593" cy="369332"/>
          </a:xfrm>
          <a:prstGeom prst="rect">
            <a:avLst/>
          </a:prstGeom>
          <a:noFill/>
        </p:spPr>
        <p:txBody>
          <a:bodyPr wrap="none" rtlCol="0">
            <a:spAutoFit/>
          </a:bodyPr>
          <a:lstStyle/>
          <a:p>
            <a:r>
              <a:rPr lang="en-GB"/>
              <a:t>AMI</a:t>
            </a:r>
          </a:p>
        </p:txBody>
      </p:sp>
      <p:sp>
        <p:nvSpPr>
          <p:cNvPr id="32" name="TextBox 31">
            <a:extLst>
              <a:ext uri="{FF2B5EF4-FFF2-40B4-BE49-F238E27FC236}">
                <a16:creationId xmlns:a16="http://schemas.microsoft.com/office/drawing/2014/main" id="{A710FD76-F3B5-E3F1-30FA-9F253AE2B274}"/>
              </a:ext>
            </a:extLst>
          </p:cNvPr>
          <p:cNvSpPr txBox="1"/>
          <p:nvPr/>
        </p:nvSpPr>
        <p:spPr>
          <a:xfrm>
            <a:off x="6823497" y="3274151"/>
            <a:ext cx="572593" cy="369332"/>
          </a:xfrm>
          <a:prstGeom prst="rect">
            <a:avLst/>
          </a:prstGeom>
          <a:noFill/>
        </p:spPr>
        <p:txBody>
          <a:bodyPr wrap="none" rtlCol="0">
            <a:spAutoFit/>
          </a:bodyPr>
          <a:lstStyle/>
          <a:p>
            <a:r>
              <a:rPr lang="en-GB"/>
              <a:t>AMI</a:t>
            </a:r>
          </a:p>
        </p:txBody>
      </p:sp>
      <p:sp>
        <p:nvSpPr>
          <p:cNvPr id="33" name="TextBox 32">
            <a:extLst>
              <a:ext uri="{FF2B5EF4-FFF2-40B4-BE49-F238E27FC236}">
                <a16:creationId xmlns:a16="http://schemas.microsoft.com/office/drawing/2014/main" id="{1D808E81-96EA-157F-319C-D8C96F47DD1A}"/>
              </a:ext>
            </a:extLst>
          </p:cNvPr>
          <p:cNvSpPr txBox="1"/>
          <p:nvPr/>
        </p:nvSpPr>
        <p:spPr>
          <a:xfrm>
            <a:off x="2645149" y="4124795"/>
            <a:ext cx="737294" cy="369332"/>
          </a:xfrm>
          <a:prstGeom prst="rect">
            <a:avLst/>
          </a:prstGeom>
          <a:noFill/>
        </p:spPr>
        <p:txBody>
          <a:bodyPr wrap="square" rtlCol="0">
            <a:spAutoFit/>
          </a:bodyPr>
          <a:lstStyle/>
          <a:p>
            <a:r>
              <a:rPr lang="en-GB"/>
              <a:t>CMU</a:t>
            </a:r>
          </a:p>
        </p:txBody>
      </p:sp>
      <p:sp>
        <p:nvSpPr>
          <p:cNvPr id="34" name="TextBox 33">
            <a:extLst>
              <a:ext uri="{FF2B5EF4-FFF2-40B4-BE49-F238E27FC236}">
                <a16:creationId xmlns:a16="http://schemas.microsoft.com/office/drawing/2014/main" id="{EBB5C9EF-F6D2-D463-D0AA-56CC1DA89186}"/>
              </a:ext>
            </a:extLst>
          </p:cNvPr>
          <p:cNvSpPr txBox="1"/>
          <p:nvPr/>
        </p:nvSpPr>
        <p:spPr>
          <a:xfrm>
            <a:off x="986926" y="4806800"/>
            <a:ext cx="535916" cy="369332"/>
          </a:xfrm>
          <a:prstGeom prst="rect">
            <a:avLst/>
          </a:prstGeom>
          <a:noFill/>
        </p:spPr>
        <p:txBody>
          <a:bodyPr wrap="none" rtlCol="0">
            <a:spAutoFit/>
          </a:bodyPr>
          <a:lstStyle/>
          <a:p>
            <a:r>
              <a:rPr lang="en-GB"/>
              <a:t>RSC</a:t>
            </a:r>
          </a:p>
        </p:txBody>
      </p:sp>
      <p:grpSp>
        <p:nvGrpSpPr>
          <p:cNvPr id="26" name="Group 25">
            <a:extLst>
              <a:ext uri="{FF2B5EF4-FFF2-40B4-BE49-F238E27FC236}">
                <a16:creationId xmlns:a16="http://schemas.microsoft.com/office/drawing/2014/main" id="{063D4C23-1431-2ABD-526D-2800EC66314B}"/>
              </a:ext>
            </a:extLst>
          </p:cNvPr>
          <p:cNvGrpSpPr/>
          <p:nvPr/>
        </p:nvGrpSpPr>
        <p:grpSpPr>
          <a:xfrm>
            <a:off x="681039" y="6377456"/>
            <a:ext cx="1387248" cy="244300"/>
            <a:chOff x="681039" y="6377456"/>
            <a:chExt cx="1387248" cy="244300"/>
          </a:xfrm>
        </p:grpSpPr>
        <p:cxnSp>
          <p:nvCxnSpPr>
            <p:cNvPr id="27" name="Straight Connector 26">
              <a:extLst>
                <a:ext uri="{FF2B5EF4-FFF2-40B4-BE49-F238E27FC236}">
                  <a16:creationId xmlns:a16="http://schemas.microsoft.com/office/drawing/2014/main" id="{FD3673C3-9199-B156-808D-452E6C6D0C28}"/>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13775D9E-C53D-C74A-FDBA-B52515147A3E}"/>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1347486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E2129"/>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7537" y="2616015"/>
            <a:ext cx="2536246" cy="1792240"/>
          </a:xfrm>
          <a:prstGeom prst="rect">
            <a:avLst/>
          </a:prstGeom>
        </p:spPr>
      </p:pic>
      <p:sp>
        <p:nvSpPr>
          <p:cNvPr id="7" name="TextBox 6"/>
          <p:cNvSpPr txBox="1"/>
          <p:nvPr/>
        </p:nvSpPr>
        <p:spPr>
          <a:xfrm>
            <a:off x="4135901" y="3358247"/>
            <a:ext cx="1950916" cy="307777"/>
          </a:xfrm>
          <a:prstGeom prst="rect">
            <a:avLst/>
          </a:prstGeom>
          <a:noFill/>
        </p:spPr>
        <p:txBody>
          <a:bodyPr wrap="square" rtlCol="0">
            <a:spAutoFit/>
          </a:bodyPr>
          <a:lstStyle/>
          <a:p>
            <a:pPr algn="r"/>
            <a:r>
              <a:rPr lang="en-US" sz="1400" b="1">
                <a:solidFill>
                  <a:schemeClr val="bg1"/>
                </a:solidFill>
                <a:latin typeface="Avenir Black" charset="0"/>
                <a:ea typeface="Avenir Black" charset="0"/>
                <a:cs typeface="Avenir Black" charset="0"/>
              </a:rPr>
              <a:t>VMS Version 3</a:t>
            </a:r>
          </a:p>
        </p:txBody>
      </p:sp>
      <p:sp>
        <p:nvSpPr>
          <p:cNvPr id="8" name="TextBox 7"/>
          <p:cNvSpPr txBox="1"/>
          <p:nvPr/>
        </p:nvSpPr>
        <p:spPr>
          <a:xfrm>
            <a:off x="6228312" y="3358247"/>
            <a:ext cx="2053881" cy="307777"/>
          </a:xfrm>
          <a:prstGeom prst="rect">
            <a:avLst/>
          </a:prstGeom>
          <a:noFill/>
        </p:spPr>
        <p:txBody>
          <a:bodyPr wrap="square" rtlCol="0">
            <a:spAutoFit/>
          </a:bodyPr>
          <a:lstStyle/>
          <a:p>
            <a:r>
              <a:rPr lang="en-US" sz="1400">
                <a:solidFill>
                  <a:schemeClr val="bg1"/>
                </a:solidFill>
                <a:latin typeface="Avenir Medium" charset="0"/>
                <a:ea typeface="Avenir Medium" charset="0"/>
                <a:cs typeface="Avenir Medium" charset="0"/>
              </a:rPr>
              <a:t>MS4</a:t>
            </a:r>
          </a:p>
        </p:txBody>
      </p:sp>
      <p:cxnSp>
        <p:nvCxnSpPr>
          <p:cNvPr id="21" name="Straight Connector 20"/>
          <p:cNvCxnSpPr/>
          <p:nvPr/>
        </p:nvCxnSpPr>
        <p:spPr>
          <a:xfrm flipV="1">
            <a:off x="6157156" y="3311369"/>
            <a:ext cx="0" cy="324000"/>
          </a:xfrm>
          <a:prstGeom prst="line">
            <a:avLst/>
          </a:prstGeom>
          <a:ln w="3175">
            <a:solidFill>
              <a:srgbClr val="2BADD8"/>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cxnSpLocks/>
          </p:cNvCxnSpPr>
          <p:nvPr/>
        </p:nvCxnSpPr>
        <p:spPr>
          <a:xfrm>
            <a:off x="7645627" y="6566730"/>
            <a:ext cx="1190642"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7559750" y="6335898"/>
            <a:ext cx="1355650" cy="230832"/>
          </a:xfrm>
          <a:prstGeom prst="rect">
            <a:avLst/>
          </a:prstGeom>
          <a:noFill/>
        </p:spPr>
        <p:txBody>
          <a:bodyPr wrap="square" rtlCol="0">
            <a:spAutoFit/>
          </a:bodyPr>
          <a:lstStyle/>
          <a:p>
            <a:pPr algn="ctr"/>
            <a:r>
              <a:rPr lang="en-US" sz="900" b="1" dirty="0" err="1">
                <a:solidFill>
                  <a:schemeClr val="bg1"/>
                </a:solidFill>
                <a:latin typeface="Avenir Heavy" charset="0"/>
                <a:ea typeface="Avenir Heavy" charset="0"/>
                <a:cs typeface="Avenir Heavy" charset="0"/>
              </a:rPr>
              <a:t>www.infratec-uk.com</a:t>
            </a:r>
            <a:endParaRPr lang="en-US" sz="900" b="1" dirty="0">
              <a:solidFill>
                <a:schemeClr val="bg1"/>
              </a:solidFill>
              <a:latin typeface="Avenir Heavy" charset="0"/>
              <a:ea typeface="Avenir Heavy" charset="0"/>
              <a:cs typeface="Avenir Heavy" charset="0"/>
            </a:endParaRPr>
          </a:p>
        </p:txBody>
      </p:sp>
    </p:spTree>
    <p:extLst>
      <p:ext uri="{BB962C8B-B14F-4D97-AF65-F5344CB8AC3E}">
        <p14:creationId xmlns:p14="http://schemas.microsoft.com/office/powerpoint/2010/main" val="1826408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MS4 Overview</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8</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14" name="Picture 13" descr="A picture containing text, appliance, kitchen appliance&#10;&#10;Description automatically generated">
            <a:extLst>
              <a:ext uri="{FF2B5EF4-FFF2-40B4-BE49-F238E27FC236}">
                <a16:creationId xmlns:a16="http://schemas.microsoft.com/office/drawing/2014/main" id="{B2DFABD6-E846-7D9C-6B7D-8E246C5701AD}"/>
              </a:ext>
            </a:extLst>
          </p:cNvPr>
          <p:cNvPicPr>
            <a:picLocks noChangeAspect="1"/>
          </p:cNvPicPr>
          <p:nvPr/>
        </p:nvPicPr>
        <p:blipFill>
          <a:blip r:embed="rId3"/>
          <a:stretch>
            <a:fillRect/>
          </a:stretch>
        </p:blipFill>
        <p:spPr>
          <a:xfrm>
            <a:off x="5480276" y="890105"/>
            <a:ext cx="3800959" cy="5427884"/>
          </a:xfrm>
          <a:prstGeom prst="rect">
            <a:avLst/>
          </a:prstGeom>
        </p:spPr>
      </p:pic>
      <p:graphicFrame>
        <p:nvGraphicFramePr>
          <p:cNvPr id="5" name="Table 4">
            <a:extLst>
              <a:ext uri="{FF2B5EF4-FFF2-40B4-BE49-F238E27FC236}">
                <a16:creationId xmlns:a16="http://schemas.microsoft.com/office/drawing/2014/main" id="{1DFB26B7-8159-4150-C999-B507EE413928}"/>
              </a:ext>
            </a:extLst>
          </p:cNvPr>
          <p:cNvGraphicFramePr>
            <a:graphicFrameLocks noGrp="1"/>
          </p:cNvGraphicFramePr>
          <p:nvPr>
            <p:extLst>
              <p:ext uri="{D42A27DB-BD31-4B8C-83A1-F6EECF244321}">
                <p14:modId xmlns:p14="http://schemas.microsoft.com/office/powerpoint/2010/main" val="792544786"/>
              </p:ext>
            </p:extLst>
          </p:nvPr>
        </p:nvGraphicFramePr>
        <p:xfrm>
          <a:off x="681038" y="1859405"/>
          <a:ext cx="4537005" cy="3461153"/>
        </p:xfrm>
        <a:graphic>
          <a:graphicData uri="http://schemas.openxmlformats.org/drawingml/2006/table">
            <a:tbl>
              <a:tblPr>
                <a:tableStyleId>{5C22544A-7EE6-4342-B048-85BDC9FD1C3A}</a:tableStyleId>
              </a:tblPr>
              <a:tblGrid>
                <a:gridCol w="1678778">
                  <a:extLst>
                    <a:ext uri="{9D8B030D-6E8A-4147-A177-3AD203B41FA5}">
                      <a16:colId xmlns:a16="http://schemas.microsoft.com/office/drawing/2014/main" val="3966521888"/>
                    </a:ext>
                  </a:extLst>
                </a:gridCol>
                <a:gridCol w="2858227">
                  <a:extLst>
                    <a:ext uri="{9D8B030D-6E8A-4147-A177-3AD203B41FA5}">
                      <a16:colId xmlns:a16="http://schemas.microsoft.com/office/drawing/2014/main" val="3667721128"/>
                    </a:ext>
                  </a:extLst>
                </a:gridCol>
              </a:tblGrid>
              <a:tr h="272183">
                <a:tc>
                  <a:txBody>
                    <a:bodyPr/>
                    <a:lstStyle/>
                    <a:p>
                      <a:pPr algn="l" fontAlgn="b"/>
                      <a:r>
                        <a:rPr lang="en-GB" sz="1200" u="none" strike="noStrike">
                          <a:effectLst/>
                        </a:rPr>
                        <a:t>Dimensions</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200" u="none" strike="noStrike">
                          <a:effectLst/>
                        </a:rPr>
                        <a:t>4440mm x 3160mm x 320mm</a:t>
                      </a:r>
                      <a:endParaRPr lang="en-GB"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12776595"/>
                  </a:ext>
                </a:extLst>
              </a:tr>
              <a:tr h="203200">
                <a:tc>
                  <a:txBody>
                    <a:bodyPr/>
                    <a:lstStyle/>
                    <a:p>
                      <a:pPr algn="l" fontAlgn="b"/>
                      <a:r>
                        <a:rPr lang="en-GB" sz="1200" u="none" strike="noStrike">
                          <a:effectLst/>
                        </a:rPr>
                        <a:t>Weight</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200" u="none" strike="noStrike">
                          <a:effectLst/>
                        </a:rPr>
                        <a:t>700kg</a:t>
                      </a:r>
                      <a:endParaRPr lang="en-GB"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18099466"/>
                  </a:ext>
                </a:extLst>
              </a:tr>
              <a:tr h="203200">
                <a:tc>
                  <a:txBody>
                    <a:bodyPr/>
                    <a:lstStyle/>
                    <a:p>
                      <a:pPr algn="l" fontAlgn="b"/>
                      <a:r>
                        <a:rPr lang="en-GB" sz="1200" u="none" strike="noStrike">
                          <a:effectLst/>
                        </a:rPr>
                        <a:t>Power consumtion</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200" u="none" strike="noStrike">
                          <a:effectLst/>
                        </a:rPr>
                        <a:t>350W quiesent,  1100W at Level 6</a:t>
                      </a:r>
                      <a:endParaRPr lang="en-GB"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535034248"/>
                  </a:ext>
                </a:extLst>
              </a:tr>
              <a:tr h="203200">
                <a:tc>
                  <a:txBody>
                    <a:bodyPr/>
                    <a:lstStyle/>
                    <a:p>
                      <a:pPr algn="l" fontAlgn="b"/>
                      <a:r>
                        <a:rPr lang="en-GB" sz="1200" u="none" strike="noStrike">
                          <a:effectLst/>
                        </a:rPr>
                        <a:t>PSUs</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200" u="none" strike="noStrike">
                          <a:effectLst/>
                        </a:rPr>
                        <a:t>4 x TDK hot swap blades</a:t>
                      </a:r>
                      <a:endParaRPr lang="en-GB"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598447527"/>
                  </a:ext>
                </a:extLst>
              </a:tr>
              <a:tr h="203200">
                <a:tc>
                  <a:txBody>
                    <a:bodyPr/>
                    <a:lstStyle/>
                    <a:p>
                      <a:pPr algn="l" fontAlgn="b"/>
                      <a:r>
                        <a:rPr lang="en-GB" sz="1200" u="none" strike="noStrike">
                          <a:effectLst/>
                        </a:rPr>
                        <a:t>Character Modules</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200" u="none" strike="noStrike">
                          <a:effectLst/>
                        </a:rPr>
                        <a:t>96 x RGB V3</a:t>
                      </a:r>
                      <a:endParaRPr lang="en-GB"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37854684"/>
                  </a:ext>
                </a:extLst>
              </a:tr>
              <a:tr h="203200">
                <a:tc>
                  <a:txBody>
                    <a:bodyPr/>
                    <a:lstStyle/>
                    <a:p>
                      <a:pPr algn="r" fontAlgn="b"/>
                      <a:r>
                        <a:rPr lang="en-GB" sz="1200" u="none" strike="noStrike">
                          <a:effectLst/>
                        </a:rPr>
                        <a:t> </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200" u="none" strike="noStrike">
                          <a:effectLst/>
                        </a:rPr>
                        <a:t> </a:t>
                      </a:r>
                      <a:endParaRPr lang="en-GB"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88364692"/>
                  </a:ext>
                </a:extLst>
              </a:tr>
              <a:tr h="203200">
                <a:tc>
                  <a:txBody>
                    <a:bodyPr/>
                    <a:lstStyle/>
                    <a:p>
                      <a:pPr algn="r" fontAlgn="b"/>
                      <a:r>
                        <a:rPr lang="en-GB" sz="1200" u="none" strike="noStrike">
                          <a:effectLst/>
                        </a:rPr>
                        <a:t> </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200" u="none" strike="noStrike">
                          <a:effectLst/>
                        </a:rPr>
                        <a:t> </a:t>
                      </a:r>
                      <a:endParaRPr lang="en-GB"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09594226"/>
                  </a:ext>
                </a:extLst>
              </a:tr>
              <a:tr h="203200">
                <a:tc>
                  <a:txBody>
                    <a:bodyPr/>
                    <a:lstStyle/>
                    <a:p>
                      <a:pPr algn="r" fontAlgn="b"/>
                      <a:r>
                        <a:rPr lang="en-GB" sz="1200" u="none" strike="noStrike">
                          <a:effectLst/>
                        </a:rPr>
                        <a:t> </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200" u="none" strike="noStrike">
                          <a:effectLst/>
                        </a:rPr>
                        <a:t> </a:t>
                      </a:r>
                      <a:endParaRPr lang="en-GB"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434655584"/>
                  </a:ext>
                </a:extLst>
              </a:tr>
              <a:tr h="203200">
                <a:tc>
                  <a:txBody>
                    <a:bodyPr/>
                    <a:lstStyle/>
                    <a:p>
                      <a:pPr algn="l" fontAlgn="b"/>
                      <a:r>
                        <a:rPr lang="en-GB" sz="1200" b="1" u="none" strike="noStrike">
                          <a:effectLst/>
                        </a:rPr>
                        <a:t>Parameter </a:t>
                      </a:r>
                      <a:endParaRPr lang="en-GB" sz="1200" b="1"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GB" sz="1200" b="1" u="none" strike="noStrike">
                          <a:effectLst/>
                        </a:rPr>
                        <a:t>Value </a:t>
                      </a:r>
                      <a:endParaRPr lang="en-GB" sz="1200" b="1"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2030720263"/>
                  </a:ext>
                </a:extLst>
              </a:tr>
              <a:tr h="203200">
                <a:tc>
                  <a:txBody>
                    <a:bodyPr/>
                    <a:lstStyle/>
                    <a:p>
                      <a:pPr algn="l" fontAlgn="b"/>
                      <a:r>
                        <a:rPr lang="en-GB" sz="1000" u="none" strike="noStrike">
                          <a:effectLst/>
                        </a:rPr>
                        <a:t>Display Type</a:t>
                      </a:r>
                      <a:endParaRPr lang="en-GB" sz="1000" b="0" i="0" u="none" strike="noStrike">
                        <a:solidFill>
                          <a:srgbClr val="000000"/>
                        </a:solidFill>
                        <a:effectLst/>
                        <a:latin typeface="ArialMT"/>
                      </a:endParaRPr>
                    </a:p>
                  </a:txBody>
                  <a:tcPr marL="9525" marR="9525" marT="9525" marB="0" anchor="b"/>
                </a:tc>
                <a:tc>
                  <a:txBody>
                    <a:bodyPr/>
                    <a:lstStyle/>
                    <a:p>
                      <a:pPr algn="r" fontAlgn="b"/>
                      <a:r>
                        <a:rPr lang="en-GB" sz="1000" u="none" strike="noStrike">
                          <a:effectLst/>
                        </a:rPr>
                        <a:t>Matrix RGB LEDs </a:t>
                      </a:r>
                      <a:endParaRPr lang="en-GB" sz="1000" b="0" i="0" u="none" strike="noStrike">
                        <a:solidFill>
                          <a:srgbClr val="000000"/>
                        </a:solidFill>
                        <a:effectLst/>
                        <a:latin typeface="ArialMT"/>
                      </a:endParaRPr>
                    </a:p>
                  </a:txBody>
                  <a:tcPr marL="9525" marR="9525" marT="9525" marB="0" anchor="b"/>
                </a:tc>
                <a:extLst>
                  <a:ext uri="{0D108BD9-81ED-4DB2-BD59-A6C34878D82A}">
                    <a16:rowId xmlns:a16="http://schemas.microsoft.com/office/drawing/2014/main" val="685186082"/>
                  </a:ext>
                </a:extLst>
              </a:tr>
              <a:tr h="203200">
                <a:tc>
                  <a:txBody>
                    <a:bodyPr/>
                    <a:lstStyle/>
                    <a:p>
                      <a:pPr algn="l" fontAlgn="b"/>
                      <a:r>
                        <a:rPr lang="en-GB" sz="1000" u="none" strike="noStrike">
                          <a:effectLst/>
                        </a:rPr>
                        <a:t>Input Voltage Range </a:t>
                      </a:r>
                      <a:endParaRPr lang="en-GB" sz="1000" b="0" i="0" u="none" strike="noStrike">
                        <a:solidFill>
                          <a:srgbClr val="000000"/>
                        </a:solidFill>
                        <a:effectLst/>
                        <a:latin typeface="ArialMT"/>
                      </a:endParaRPr>
                    </a:p>
                  </a:txBody>
                  <a:tcPr marL="9525" marR="9525" marT="9525" marB="0" anchor="b"/>
                </a:tc>
                <a:tc>
                  <a:txBody>
                    <a:bodyPr/>
                    <a:lstStyle/>
                    <a:p>
                      <a:pPr algn="r" fontAlgn="b"/>
                      <a:r>
                        <a:rPr lang="en-GB" sz="1200" u="none" strike="noStrike">
                          <a:effectLst/>
                        </a:rPr>
                        <a:t>230-265VAC, 47 - 63Hz </a:t>
                      </a:r>
                      <a:endParaRPr lang="en-GB" sz="1200" b="0" i="0" u="none" strike="noStrike">
                        <a:solidFill>
                          <a:srgbClr val="000000"/>
                        </a:solidFill>
                        <a:effectLst/>
                        <a:latin typeface="ArialMT"/>
                      </a:endParaRPr>
                    </a:p>
                  </a:txBody>
                  <a:tcPr marL="9525" marR="9525" marT="9525" marB="0" anchor="b"/>
                </a:tc>
                <a:extLst>
                  <a:ext uri="{0D108BD9-81ED-4DB2-BD59-A6C34878D82A}">
                    <a16:rowId xmlns:a16="http://schemas.microsoft.com/office/drawing/2014/main" val="600265193"/>
                  </a:ext>
                </a:extLst>
              </a:tr>
              <a:tr h="203200">
                <a:tc>
                  <a:txBody>
                    <a:bodyPr/>
                    <a:lstStyle/>
                    <a:p>
                      <a:pPr algn="l" fontAlgn="b"/>
                      <a:r>
                        <a:rPr lang="en-GB" sz="1200" u="none" strike="noStrike">
                          <a:effectLst/>
                        </a:rPr>
                        <a:t>Lantern Type</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200" u="none" strike="noStrike">
                          <a:effectLst/>
                        </a:rPr>
                        <a:t>Virtual on the main display face</a:t>
                      </a:r>
                      <a:endParaRPr lang="en-GB"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92629127"/>
                  </a:ext>
                </a:extLst>
              </a:tr>
              <a:tr h="203200">
                <a:tc>
                  <a:txBody>
                    <a:bodyPr/>
                    <a:lstStyle/>
                    <a:p>
                      <a:pPr algn="l" fontAlgn="b"/>
                      <a:r>
                        <a:rPr lang="en-GB" sz="1200" u="none" strike="noStrike">
                          <a:effectLst/>
                        </a:rPr>
                        <a:t>Optical Performance</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000" u="none" strike="noStrike">
                          <a:effectLst/>
                        </a:rPr>
                        <a:t>BSEN 12966:2014 C2, L3, R3, B3 </a:t>
                      </a:r>
                      <a:endParaRPr lang="en-GB" sz="1000" b="0" i="0" u="none" strike="noStrike">
                        <a:solidFill>
                          <a:srgbClr val="000000"/>
                        </a:solidFill>
                        <a:effectLst/>
                        <a:latin typeface="ArialMT"/>
                      </a:endParaRPr>
                    </a:p>
                  </a:txBody>
                  <a:tcPr marL="9525" marR="9525" marT="9525" marB="0" anchor="b"/>
                </a:tc>
                <a:extLst>
                  <a:ext uri="{0D108BD9-81ED-4DB2-BD59-A6C34878D82A}">
                    <a16:rowId xmlns:a16="http://schemas.microsoft.com/office/drawing/2014/main" val="1726973497"/>
                  </a:ext>
                </a:extLst>
              </a:tr>
              <a:tr h="203200">
                <a:tc>
                  <a:txBody>
                    <a:bodyPr/>
                    <a:lstStyle/>
                    <a:p>
                      <a:pPr algn="l" fontAlgn="b"/>
                      <a:r>
                        <a:rPr lang="en-GB" sz="1200" u="none" strike="noStrike">
                          <a:effectLst/>
                        </a:rPr>
                        <a:t>Environmental Performance</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200" u="none" strike="noStrike">
                          <a:effectLst/>
                        </a:rPr>
                        <a:t>BSEN 12966:2014 T1, P3, SP2</a:t>
                      </a:r>
                      <a:endParaRPr lang="en-GB"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579990659"/>
                  </a:ext>
                </a:extLst>
              </a:tr>
              <a:tr h="203200">
                <a:tc>
                  <a:txBody>
                    <a:bodyPr/>
                    <a:lstStyle/>
                    <a:p>
                      <a:pPr algn="l" fontAlgn="b"/>
                      <a:r>
                        <a:rPr lang="en-GB" sz="1200" u="none" strike="noStrike">
                          <a:effectLst/>
                        </a:rPr>
                        <a:t>Reaction to horizontal load</a:t>
                      </a:r>
                      <a:endParaRPr lang="en-GB" sz="12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GB" sz="1000" u="none" strike="noStrike">
                          <a:effectLst/>
                        </a:rPr>
                        <a:t>WL8; PL0, DSL0; TDB1  </a:t>
                      </a:r>
                      <a:endParaRPr lang="en-GB" sz="1000" b="0" i="0" u="none" strike="noStrike">
                        <a:solidFill>
                          <a:srgbClr val="000000"/>
                        </a:solidFill>
                        <a:effectLst/>
                        <a:latin typeface="ArialMT"/>
                      </a:endParaRPr>
                    </a:p>
                  </a:txBody>
                  <a:tcPr marL="9525" marR="9525" marT="9525" marB="0" anchor="b"/>
                </a:tc>
                <a:extLst>
                  <a:ext uri="{0D108BD9-81ED-4DB2-BD59-A6C34878D82A}">
                    <a16:rowId xmlns:a16="http://schemas.microsoft.com/office/drawing/2014/main" val="938624708"/>
                  </a:ext>
                </a:extLst>
              </a:tr>
            </a:tbl>
          </a:graphicData>
        </a:graphic>
      </p:graphicFrame>
      <p:grpSp>
        <p:nvGrpSpPr>
          <p:cNvPr id="10" name="Group 9">
            <a:extLst>
              <a:ext uri="{FF2B5EF4-FFF2-40B4-BE49-F238E27FC236}">
                <a16:creationId xmlns:a16="http://schemas.microsoft.com/office/drawing/2014/main" id="{040EE2DB-B9F1-DD72-5A60-2A3A0EC85771}"/>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9A76C35A-D638-3BB5-8C55-7C101B93AA47}"/>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63E61F7F-92A0-F4B0-9636-0BF4B69FD342}"/>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3371324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81038" y="365128"/>
            <a:ext cx="8543925" cy="450800"/>
          </a:xfrm>
        </p:spPr>
        <p:txBody>
          <a:bodyPr anchor="t">
            <a:normAutofit/>
          </a:bodyPr>
          <a:lstStyle/>
          <a:p>
            <a:r>
              <a:rPr lang="en-US" sz="1600" b="1">
                <a:solidFill>
                  <a:srgbClr val="0E2129"/>
                </a:solidFill>
                <a:latin typeface="Avenir Black" charset="0"/>
                <a:ea typeface="Avenir Black" charset="0"/>
                <a:cs typeface="Avenir Black" charset="0"/>
              </a:rPr>
              <a:t>MS4 Access Doors </a:t>
            </a:r>
          </a:p>
        </p:txBody>
      </p:sp>
      <p:cxnSp>
        <p:nvCxnSpPr>
          <p:cNvPr id="9" name="Straight Connector 8"/>
          <p:cNvCxnSpPr/>
          <p:nvPr/>
        </p:nvCxnSpPr>
        <p:spPr>
          <a:xfrm>
            <a:off x="681038" y="829993"/>
            <a:ext cx="8543925" cy="0"/>
          </a:xfrm>
          <a:prstGeom prst="line">
            <a:avLst/>
          </a:prstGeom>
          <a:ln w="22225">
            <a:solidFill>
              <a:srgbClr val="2BADD8"/>
            </a:solidFill>
          </a:ln>
        </p:spPr>
        <p:style>
          <a:lnRef idx="1">
            <a:schemeClr val="accent1"/>
          </a:lnRef>
          <a:fillRef idx="0">
            <a:schemeClr val="accent1"/>
          </a:fillRef>
          <a:effectRef idx="0">
            <a:schemeClr val="accent1"/>
          </a:effectRef>
          <a:fontRef idx="minor">
            <a:schemeClr val="tx1"/>
          </a:fontRef>
        </p:style>
      </p:cxnSp>
      <p:sp>
        <p:nvSpPr>
          <p:cNvPr id="19" name="Slide Number Placeholder 18"/>
          <p:cNvSpPr>
            <a:spLocks noGrp="1"/>
          </p:cNvSpPr>
          <p:nvPr>
            <p:ph type="sldNum" sz="quarter" idx="12"/>
          </p:nvPr>
        </p:nvSpPr>
        <p:spPr>
          <a:xfrm>
            <a:off x="6996113" y="6271944"/>
            <a:ext cx="2228850" cy="365125"/>
          </a:xfrm>
        </p:spPr>
        <p:txBody>
          <a:bodyPr/>
          <a:lstStyle/>
          <a:p>
            <a:fld id="{54A1C104-8B1A-E543-8532-B9058E1F681C}" type="slidenum">
              <a:rPr lang="en-US" sz="1800" b="1" smtClean="0">
                <a:solidFill>
                  <a:srgbClr val="0E2129"/>
                </a:solidFill>
                <a:latin typeface="Avenir Black" charset="0"/>
                <a:ea typeface="Avenir Black" charset="0"/>
                <a:cs typeface="Avenir Black" charset="0"/>
              </a:rPr>
              <a:t>9</a:t>
            </a:fld>
            <a:endParaRPr lang="en-US" sz="1800" b="1">
              <a:solidFill>
                <a:srgbClr val="0E2129"/>
              </a:solidFill>
              <a:latin typeface="Avenir Black" charset="0"/>
              <a:ea typeface="Avenir Black" charset="0"/>
              <a:cs typeface="Avenir Black" charset="0"/>
            </a:endParaRPr>
          </a:p>
        </p:txBody>
      </p:sp>
      <p:cxnSp>
        <p:nvCxnSpPr>
          <p:cNvPr id="20" name="Straight Connector 19"/>
          <p:cNvCxnSpPr/>
          <p:nvPr/>
        </p:nvCxnSpPr>
        <p:spPr>
          <a:xfrm>
            <a:off x="8820444" y="6623001"/>
            <a:ext cx="460791"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pic>
        <p:nvPicPr>
          <p:cNvPr id="3" name="Picture 2" descr="A picture containing text, indoor&#10;&#10;Description automatically generated">
            <a:extLst>
              <a:ext uri="{FF2B5EF4-FFF2-40B4-BE49-F238E27FC236}">
                <a16:creationId xmlns:a16="http://schemas.microsoft.com/office/drawing/2014/main" id="{0F5A3080-7AB1-5E13-03B1-BD26E9B02153}"/>
              </a:ext>
            </a:extLst>
          </p:cNvPr>
          <p:cNvPicPr>
            <a:picLocks noChangeAspect="1"/>
          </p:cNvPicPr>
          <p:nvPr/>
        </p:nvPicPr>
        <p:blipFill>
          <a:blip r:embed="rId3"/>
          <a:stretch>
            <a:fillRect/>
          </a:stretch>
        </p:blipFill>
        <p:spPr>
          <a:xfrm>
            <a:off x="1858618" y="968187"/>
            <a:ext cx="6046580" cy="5303757"/>
          </a:xfrm>
          <a:prstGeom prst="rect">
            <a:avLst/>
          </a:prstGeom>
        </p:spPr>
      </p:pic>
      <p:grpSp>
        <p:nvGrpSpPr>
          <p:cNvPr id="10" name="Group 9">
            <a:extLst>
              <a:ext uri="{FF2B5EF4-FFF2-40B4-BE49-F238E27FC236}">
                <a16:creationId xmlns:a16="http://schemas.microsoft.com/office/drawing/2014/main" id="{ABE39143-1E16-52EC-213B-D59A9D568646}"/>
              </a:ext>
            </a:extLst>
          </p:cNvPr>
          <p:cNvGrpSpPr/>
          <p:nvPr/>
        </p:nvGrpSpPr>
        <p:grpSpPr>
          <a:xfrm>
            <a:off x="681039" y="6377456"/>
            <a:ext cx="1387248" cy="244300"/>
            <a:chOff x="681039" y="6377456"/>
            <a:chExt cx="1387248" cy="244300"/>
          </a:xfrm>
        </p:grpSpPr>
        <p:cxnSp>
          <p:nvCxnSpPr>
            <p:cNvPr id="12" name="Straight Connector 11">
              <a:extLst>
                <a:ext uri="{FF2B5EF4-FFF2-40B4-BE49-F238E27FC236}">
                  <a16:creationId xmlns:a16="http://schemas.microsoft.com/office/drawing/2014/main" id="{184D1EC1-866D-EB57-A2E5-A2E3C604CFF8}"/>
                </a:ext>
              </a:extLst>
            </p:cNvPr>
            <p:cNvCxnSpPr>
              <a:cxnSpLocks/>
            </p:cNvCxnSpPr>
            <p:nvPr/>
          </p:nvCxnSpPr>
          <p:spPr>
            <a:xfrm>
              <a:off x="751377" y="6621756"/>
              <a:ext cx="1153623" cy="0"/>
            </a:xfrm>
            <a:prstGeom prst="line">
              <a:avLst/>
            </a:prstGeom>
            <a:ln w="38100">
              <a:solidFill>
                <a:srgbClr val="2BADD8"/>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365A838-E792-2D67-1631-FD0A79F3D4EA}"/>
                </a:ext>
              </a:extLst>
            </p:cNvPr>
            <p:cNvSpPr txBox="1"/>
            <p:nvPr/>
          </p:nvSpPr>
          <p:spPr>
            <a:xfrm>
              <a:off x="681039" y="6377456"/>
              <a:ext cx="1387248" cy="230832"/>
            </a:xfrm>
            <a:prstGeom prst="rect">
              <a:avLst/>
            </a:prstGeom>
            <a:noFill/>
          </p:spPr>
          <p:txBody>
            <a:bodyPr wrap="square" rtlCol="0">
              <a:spAutoFit/>
            </a:bodyPr>
            <a:lstStyle/>
            <a:p>
              <a:r>
                <a:rPr lang="en-US" sz="900" b="1" dirty="0" err="1">
                  <a:latin typeface="Avenir Heavy" charset="0"/>
                  <a:ea typeface="Avenir Heavy" charset="0"/>
                  <a:cs typeface="Avenir Heavy" charset="0"/>
                </a:rPr>
                <a:t>www.infratec-uk.com</a:t>
              </a:r>
              <a:endParaRPr lang="en-US" sz="900" b="1" dirty="0">
                <a:latin typeface="Avenir Heavy" charset="0"/>
                <a:ea typeface="Avenir Heavy" charset="0"/>
                <a:cs typeface="Avenir Heavy" charset="0"/>
              </a:endParaRPr>
            </a:p>
          </p:txBody>
        </p:sp>
      </p:grpSp>
    </p:spTree>
    <p:extLst>
      <p:ext uri="{BB962C8B-B14F-4D97-AF65-F5344CB8AC3E}">
        <p14:creationId xmlns:p14="http://schemas.microsoft.com/office/powerpoint/2010/main" val="293362860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F774A78C5DB494CB4772A679A6C3B1E" ma:contentTypeVersion="18" ma:contentTypeDescription="Create a new document." ma:contentTypeScope="" ma:versionID="79078a6c934a8a4de570754e50b60487">
  <xsd:schema xmlns:xsd="http://www.w3.org/2001/XMLSchema" xmlns:xs="http://www.w3.org/2001/XMLSchema" xmlns:p="http://schemas.microsoft.com/office/2006/metadata/properties" xmlns:ns2="bc00719f-a471-49ab-8b67-30e6520d633d" xmlns:ns3="078ea3b5-7cd4-402a-949f-a81edf38a202" targetNamespace="http://schemas.microsoft.com/office/2006/metadata/properties" ma:root="true" ma:fieldsID="f70ff9b3030bd81a4d99e7a5cb3120b5" ns2:_="" ns3:_="">
    <xsd:import namespace="bc00719f-a471-49ab-8b67-30e6520d633d"/>
    <xsd:import namespace="078ea3b5-7cd4-402a-949f-a81edf38a202"/>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Tags" minOccurs="0"/>
                <xsd:element ref="ns3:MediaServiceDateTaken" minOccurs="0"/>
                <xsd:element ref="ns3:MediaServiceLocation" minOccurs="0"/>
                <xsd:element ref="ns3:MediaServiceOCR" minOccurs="0"/>
                <xsd:element ref="ns3:MediaServiceEventHashCode" minOccurs="0"/>
                <xsd:element ref="ns3:MediaServiceGenerationTime" minOccurs="0"/>
                <xsd:element ref="ns3:MediaServiceAutoKeyPoints" minOccurs="0"/>
                <xsd:element ref="ns3:MediaServiceKeyPoints" minOccurs="0"/>
                <xsd:element ref="ns3:MediaLengthInSeconds" minOccurs="0"/>
                <xsd:element ref="ns3:lcf76f155ced4ddcb4097134ff3c332f" minOccurs="0"/>
                <xsd:element ref="ns2: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00719f-a471-49ab-8b67-30e6520d633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TaxCatchAll" ma:index="23" nillable="true" ma:displayName="Taxonomy Catch All Column" ma:hidden="true" ma:list="{b6115988-59e5-46dc-95fe-c0b3778ee1e9}" ma:internalName="TaxCatchAll" ma:showField="CatchAllData" ma:web="bc00719f-a471-49ab-8b67-30e6520d633d">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78ea3b5-7cd4-402a-949f-a81edf38a202"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element name="MediaServiceDateTaken" ma:index="13" nillable="true" ma:displayName="MediaServiceDateTaken" ma:description="" ma:hidden="true" ma:internalName="MediaServiceDateTaken"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d8e27385-e701-4499-8761-da783486bda8"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bc00719f-a471-49ab-8b67-30e6520d633d" xsi:nil="true"/>
    <lcf76f155ced4ddcb4097134ff3c332f xmlns="078ea3b5-7cd4-402a-949f-a81edf38a20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8B42D4DD-FC1C-44C5-9E59-37EA23189340}">
  <ds:schemaRefs>
    <ds:schemaRef ds:uri="http://schemas.microsoft.com/sharepoint/v3/contenttype/forms"/>
  </ds:schemaRefs>
</ds:datastoreItem>
</file>

<file path=customXml/itemProps2.xml><?xml version="1.0" encoding="utf-8"?>
<ds:datastoreItem xmlns:ds="http://schemas.openxmlformats.org/officeDocument/2006/customXml" ds:itemID="{EE7A7E87-52F9-4493-BDE4-282719BCB3BC}"/>
</file>

<file path=customXml/itemProps3.xml><?xml version="1.0" encoding="utf-8"?>
<ds:datastoreItem xmlns:ds="http://schemas.openxmlformats.org/officeDocument/2006/customXml" ds:itemID="{4AB76E98-E5A5-423C-B293-A349A529DCAC}">
  <ds:schemaRefs>
    <ds:schemaRef ds:uri="http://schemas.microsoft.com/office/2006/metadata/properties"/>
    <ds:schemaRef ds:uri="http://schemas.openxmlformats.org/package/2006/metadata/core-properties"/>
    <ds:schemaRef ds:uri="bc00719f-a471-49ab-8b67-30e6520d633d"/>
    <ds:schemaRef ds:uri="http://schemas.microsoft.com/office/2006/documentManagement/types"/>
    <ds:schemaRef ds:uri="http://purl.org/dc/elements/1.1/"/>
    <ds:schemaRef ds:uri="http://purl.org/dc/terms/"/>
    <ds:schemaRef ds:uri="http://schemas.microsoft.com/office/infopath/2007/PartnerControls"/>
    <ds:schemaRef ds:uri="078ea3b5-7cd4-402a-949f-a81edf38a202"/>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Theme</Template>
  <TotalTime>12</TotalTime>
  <Words>1666</Words>
  <Application>Microsoft Macintosh PowerPoint</Application>
  <PresentationFormat>A4 Paper (210x297 mm)</PresentationFormat>
  <Paragraphs>411</Paragraphs>
  <Slides>36</Slides>
  <Notes>35</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36</vt:i4>
      </vt:variant>
    </vt:vector>
  </HeadingPairs>
  <TitlesOfParts>
    <vt:vector size="48" baseType="lpstr">
      <vt:lpstr>Arial</vt:lpstr>
      <vt:lpstr>ArialMT</vt:lpstr>
      <vt:lpstr>Avenir</vt:lpstr>
      <vt:lpstr>Avenir Black</vt:lpstr>
      <vt:lpstr>Avenir Book</vt:lpstr>
      <vt:lpstr>Avenir Heavy</vt:lpstr>
      <vt:lpstr>Avenir Medium</vt:lpstr>
      <vt:lpstr>Calibri</vt:lpstr>
      <vt:lpstr>Calibri Light</vt:lpstr>
      <vt:lpstr>Segoe UI Symbol</vt:lpstr>
      <vt:lpstr>Wingdings</vt:lpstr>
      <vt:lpstr>Office Theme</vt:lpstr>
      <vt:lpstr>PowerPoint Presentation</vt:lpstr>
      <vt:lpstr>House Keeping</vt:lpstr>
      <vt:lpstr>Introduction</vt:lpstr>
      <vt:lpstr>Introduction</vt:lpstr>
      <vt:lpstr>Agenda</vt:lpstr>
      <vt:lpstr>Introduction</vt:lpstr>
      <vt:lpstr>PowerPoint Presentation</vt:lpstr>
      <vt:lpstr>MS4 Overview</vt:lpstr>
      <vt:lpstr>MS4 Access Doors </vt:lpstr>
      <vt:lpstr>MS4 PSU Rack</vt:lpstr>
      <vt:lpstr>Header</vt:lpstr>
      <vt:lpstr>MS4 Power Distribution</vt:lpstr>
      <vt:lpstr>MS4 Module Power</vt:lpstr>
      <vt:lpstr>MS4 Module Comms</vt:lpstr>
      <vt:lpstr>Character Module User LEDS</vt:lpstr>
      <vt:lpstr>MS4 ALM</vt:lpstr>
      <vt:lpstr>End of Section</vt:lpstr>
      <vt:lpstr>PowerPoint Presentation</vt:lpstr>
      <vt:lpstr>AMI General</vt:lpstr>
      <vt:lpstr>AMI Mounting and Lifting</vt:lpstr>
      <vt:lpstr>Header</vt:lpstr>
      <vt:lpstr>Header</vt:lpstr>
      <vt:lpstr>AMI Cat5 Cable Routing</vt:lpstr>
      <vt:lpstr>Character Module User LEDS</vt:lpstr>
      <vt:lpstr>AMI Hub Status LEDs</vt:lpstr>
      <vt:lpstr>AMI Hub Status LEDs</vt:lpstr>
      <vt:lpstr>End of Section</vt:lpstr>
      <vt:lpstr>PowerPoint Presentation</vt:lpstr>
      <vt:lpstr>Roadside Controller</vt:lpstr>
      <vt:lpstr>Roadside Controller</vt:lpstr>
      <vt:lpstr>Interfaces</vt:lpstr>
      <vt:lpstr>RSC Navigation</vt:lpstr>
      <vt:lpstr>Update Software</vt:lpstr>
      <vt:lpstr>AMI – Download Logs</vt:lpstr>
      <vt:lpstr>End of Section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Lee Payne</dc:creator>
  <cp:lastModifiedBy>David Bullock</cp:lastModifiedBy>
  <cp:revision>4</cp:revision>
  <cp:lastPrinted>2017-07-06T19:22:42Z</cp:lastPrinted>
  <dcterms:created xsi:type="dcterms:W3CDTF">2017-07-03T20:19:07Z</dcterms:created>
  <dcterms:modified xsi:type="dcterms:W3CDTF">2022-06-27T12:47:47Z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0x010100CF774A78C5DB494CB4772A679A6C3B1E</vt:lpwstr>
  </property>
  <property fmtid="{D5CDD505-2E9C-101B-9397-08002B2CF9AE}" pid="3" name="AuthorIds_UIVersion_1536">
    <vt:lpwstr>50</vt:lpwstr>
  </property>
  <property fmtid="{D5CDD505-2E9C-101B-9397-08002B2CF9AE}" pid="4" name="AuthorIds_UIVersion_1024">
    <vt:lpwstr>6</vt:lpwstr>
  </property>
  <property fmtid="{D5CDD505-2E9C-101B-9397-08002B2CF9AE}" pid="5" name="MediaServiceImageTags">
    <vt:lpwstr/>
  </property>
</Properties>
</file>

<file path=docProps/thumbnail.jpeg>
</file>